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Roboto"/>
      <p:regular r:id="rId34"/>
      <p:bold r:id="rId35"/>
      <p:italic r:id="rId36"/>
      <p:boldItalic r:id="rId37"/>
    </p:embeddedFont>
    <p:embeddedFont>
      <p:font typeface="Amaranth"/>
      <p:regular r:id="rId38"/>
      <p:bold r:id="rId39"/>
      <p:italic r:id="rId40"/>
      <p:boldItalic r:id="rId41"/>
    </p:embeddedFont>
    <p:embeddedFont>
      <p:font typeface="Gorditas"/>
      <p:regular r:id="rId42"/>
      <p:bold r:id="rId43"/>
    </p:embeddedFont>
    <p:embeddedFont>
      <p:font typeface="Merriweather"/>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maranth-italic.fntdata"/><Relationship Id="rId20" Type="http://schemas.openxmlformats.org/officeDocument/2006/relationships/slide" Target="slides/slide16.xml"/><Relationship Id="rId42" Type="http://schemas.openxmlformats.org/officeDocument/2006/relationships/font" Target="fonts/Gorditas-regular.fntdata"/><Relationship Id="rId41" Type="http://schemas.openxmlformats.org/officeDocument/2006/relationships/font" Target="fonts/Amaranth-boldItalic.fntdata"/><Relationship Id="rId22" Type="http://schemas.openxmlformats.org/officeDocument/2006/relationships/slide" Target="slides/slide18.xml"/><Relationship Id="rId44" Type="http://schemas.openxmlformats.org/officeDocument/2006/relationships/font" Target="fonts/Merriweather-regular.fntdata"/><Relationship Id="rId21" Type="http://schemas.openxmlformats.org/officeDocument/2006/relationships/slide" Target="slides/slide17.xml"/><Relationship Id="rId43" Type="http://schemas.openxmlformats.org/officeDocument/2006/relationships/font" Target="fonts/Gorditas-bold.fntdata"/><Relationship Id="rId24" Type="http://schemas.openxmlformats.org/officeDocument/2006/relationships/slide" Target="slides/slide20.xml"/><Relationship Id="rId46" Type="http://schemas.openxmlformats.org/officeDocument/2006/relationships/font" Target="fonts/Merriweather-italic.fntdata"/><Relationship Id="rId23" Type="http://schemas.openxmlformats.org/officeDocument/2006/relationships/slide" Target="slides/slide19.xml"/><Relationship Id="rId45" Type="http://schemas.openxmlformats.org/officeDocument/2006/relationships/font" Target="fonts/Merriweather-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font" Target="fonts/Merriweather-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bold.fntdata"/><Relationship Id="rId12" Type="http://schemas.openxmlformats.org/officeDocument/2006/relationships/slide" Target="slides/slide8.xml"/><Relationship Id="rId34" Type="http://schemas.openxmlformats.org/officeDocument/2006/relationships/font" Target="fonts/Roboto-regular.fntdata"/><Relationship Id="rId15" Type="http://schemas.openxmlformats.org/officeDocument/2006/relationships/slide" Target="slides/slide11.xml"/><Relationship Id="rId37" Type="http://schemas.openxmlformats.org/officeDocument/2006/relationships/font" Target="fonts/Roboto-boldItalic.fntdata"/><Relationship Id="rId14" Type="http://schemas.openxmlformats.org/officeDocument/2006/relationships/slide" Target="slides/slide10.xml"/><Relationship Id="rId36" Type="http://schemas.openxmlformats.org/officeDocument/2006/relationships/font" Target="fonts/Roboto-italic.fntdata"/><Relationship Id="rId17" Type="http://schemas.openxmlformats.org/officeDocument/2006/relationships/slide" Target="slides/slide13.xml"/><Relationship Id="rId39" Type="http://schemas.openxmlformats.org/officeDocument/2006/relationships/font" Target="fonts/Amaranth-bold.fntdata"/><Relationship Id="rId16" Type="http://schemas.openxmlformats.org/officeDocument/2006/relationships/slide" Target="slides/slide12.xml"/><Relationship Id="rId38" Type="http://schemas.openxmlformats.org/officeDocument/2006/relationships/font" Target="fonts/Amaranth-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74f7680ea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4f7680ea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74f7680ea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4f7680ea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posed photos so no names of individual cats.  The only posed photos  were of clients with pets.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15a4148b2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15a4148b2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74f7680ea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4f7680ea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74f7680ea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4f7680ea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5bddcff3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15bddcff3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74f7680ea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4f7680ea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4f7680ea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4f7680ea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156d9c6f0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156d9c6f0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74f7680ea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4f7680ea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4f7680e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4f7680e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1355534b0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1355534b0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136d653d8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136d653d8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74f7680ea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4f7680ea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178100bbb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178100bbb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79dc0764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179dc0764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74f7680ea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74f7680ea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1512bef5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1512bef5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4f7680ea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4f7680ea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4f7680ea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4f7680ea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74f7680ea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4f7680ea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11b8617d4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11b8617d4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11b8617d4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11b8617d4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74f7680ea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4f7680ea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74f7680ea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4f7680ea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156d9c6f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156d9c6f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111</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1355534b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1355534b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Permission has not yet arrived for use of gaming logos and the adoption agency.  Those will be added later.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14f41f3b6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14f41f3b6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Permission has not yet arrived for use of gaming logos and the adoption agency.  Those will be added later.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github.com/Barleead" TargetMode="External"/><Relationship Id="rId4" Type="http://schemas.openxmlformats.org/officeDocument/2006/relationships/hyperlink" Target="https://www.linkedin.com/in/badkins0043/"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6FD"/>
        </a:solidFill>
      </p:bgPr>
    </p:bg>
    <p:spTree>
      <p:nvGrpSpPr>
        <p:cNvPr id="63" name="Shape 63"/>
        <p:cNvGrpSpPr/>
        <p:nvPr/>
      </p:nvGrpSpPr>
      <p:grpSpPr>
        <a:xfrm>
          <a:off x="0" y="0"/>
          <a:ext cx="0" cy="0"/>
          <a:chOff x="0" y="0"/>
          <a:chExt cx="0" cy="0"/>
        </a:xfrm>
      </p:grpSpPr>
      <p:sp>
        <p:nvSpPr>
          <p:cNvPr id="64" name="Google Shape;64;p13"/>
          <p:cNvSpPr txBox="1"/>
          <p:nvPr>
            <p:ph type="ctrTitle"/>
          </p:nvPr>
        </p:nvSpPr>
        <p:spPr>
          <a:xfrm>
            <a:off x="311708" y="763675"/>
            <a:ext cx="8520600" cy="205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latin typeface="Gorditas"/>
                <a:ea typeface="Gorditas"/>
                <a:cs typeface="Gorditas"/>
                <a:sym typeface="Gorditas"/>
              </a:rPr>
              <a:t>Paws &amp; Play Cafe</a:t>
            </a:r>
            <a:endParaRPr i="1">
              <a:latin typeface="Gorditas"/>
              <a:ea typeface="Gorditas"/>
              <a:cs typeface="Gorditas"/>
              <a:sym typeface="Gorditas"/>
            </a:endParaRPr>
          </a:p>
          <a:p>
            <a:pPr indent="0" lvl="0" marL="0" rtl="0" algn="l">
              <a:spcBef>
                <a:spcPts val="0"/>
              </a:spcBef>
              <a:spcAft>
                <a:spcPts val="0"/>
              </a:spcAft>
              <a:buNone/>
            </a:pPr>
            <a:r>
              <a:rPr lang="en">
                <a:latin typeface="Amaranth"/>
                <a:ea typeface="Amaranth"/>
                <a:cs typeface="Amaranth"/>
                <a:sym typeface="Amaranth"/>
              </a:rPr>
              <a:t>Case Study</a:t>
            </a:r>
            <a:endParaRPr>
              <a:latin typeface="Amaranth"/>
              <a:ea typeface="Amaranth"/>
              <a:cs typeface="Amaranth"/>
              <a:sym typeface="Amaranth"/>
            </a:endParaRPr>
          </a:p>
        </p:txBody>
      </p:sp>
      <p:sp>
        <p:nvSpPr>
          <p:cNvPr descr="Github&#10;" id="65" name="Google Shape;65;p13"/>
          <p:cNvSpPr txBox="1"/>
          <p:nvPr>
            <p:ph idx="1" type="subTitle"/>
          </p:nvPr>
        </p:nvSpPr>
        <p:spPr>
          <a:xfrm>
            <a:off x="6683400" y="3544225"/>
            <a:ext cx="2148900" cy="143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latin typeface="Amaranth"/>
                <a:ea typeface="Amaranth"/>
                <a:cs typeface="Amaranth"/>
                <a:sym typeface="Amaranth"/>
              </a:rPr>
              <a:t>Barbara Adkins</a:t>
            </a:r>
            <a:endParaRPr sz="2000">
              <a:latin typeface="Amaranth"/>
              <a:ea typeface="Amaranth"/>
              <a:cs typeface="Amaranth"/>
              <a:sym typeface="Amaranth"/>
            </a:endParaRPr>
          </a:p>
          <a:p>
            <a:pPr indent="0" lvl="0" marL="0" rtl="0" algn="l">
              <a:spcBef>
                <a:spcPts val="0"/>
              </a:spcBef>
              <a:spcAft>
                <a:spcPts val="0"/>
              </a:spcAft>
              <a:buNone/>
            </a:pPr>
            <a:r>
              <a:t/>
            </a:r>
            <a:endParaRPr sz="2000">
              <a:latin typeface="Amaranth"/>
              <a:ea typeface="Amaranth"/>
              <a:cs typeface="Amaranth"/>
              <a:sym typeface="Amaranth"/>
            </a:endParaRPr>
          </a:p>
          <a:p>
            <a:pPr indent="0" lvl="0" marL="0" rtl="0" algn="l">
              <a:spcBef>
                <a:spcPts val="0"/>
              </a:spcBef>
              <a:spcAft>
                <a:spcPts val="0"/>
              </a:spcAft>
              <a:buNone/>
            </a:pPr>
            <a:r>
              <a:rPr lang="en" sz="1400" u="sng">
                <a:solidFill>
                  <a:schemeClr val="hlink"/>
                </a:solidFill>
                <a:latin typeface="Amaranth"/>
                <a:ea typeface="Amaranth"/>
                <a:cs typeface="Amaranth"/>
                <a:sym typeface="Amaranth"/>
                <a:hlinkClick r:id="rId3"/>
              </a:rPr>
              <a:t>Github</a:t>
            </a:r>
            <a:endParaRPr sz="1400">
              <a:latin typeface="Amaranth"/>
              <a:ea typeface="Amaranth"/>
              <a:cs typeface="Amaranth"/>
              <a:sym typeface="Amaranth"/>
            </a:endParaRPr>
          </a:p>
          <a:p>
            <a:pPr indent="0" lvl="0" marL="0" rtl="0" algn="l">
              <a:spcBef>
                <a:spcPts val="0"/>
              </a:spcBef>
              <a:spcAft>
                <a:spcPts val="0"/>
              </a:spcAft>
              <a:buNone/>
            </a:pPr>
            <a:r>
              <a:rPr lang="en" sz="1400" u="sng">
                <a:solidFill>
                  <a:schemeClr val="hlink"/>
                </a:solidFill>
                <a:latin typeface="Amaranth"/>
                <a:ea typeface="Amaranth"/>
                <a:cs typeface="Amaranth"/>
                <a:sym typeface="Amaranth"/>
                <a:hlinkClick r:id="rId4"/>
              </a:rPr>
              <a:t>LinkedIn</a:t>
            </a:r>
            <a:endParaRPr sz="1400">
              <a:latin typeface="Amaranth"/>
              <a:ea typeface="Amaranth"/>
              <a:cs typeface="Amaranth"/>
              <a:sym typeface="Amaranth"/>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4FD"/>
        </a:solidFill>
      </p:bgPr>
    </p:bg>
    <p:spTree>
      <p:nvGrpSpPr>
        <p:cNvPr id="142" name="Shape 142"/>
        <p:cNvGrpSpPr/>
        <p:nvPr/>
      </p:nvGrpSpPr>
      <p:grpSpPr>
        <a:xfrm>
          <a:off x="0" y="0"/>
          <a:ext cx="0" cy="0"/>
          <a:chOff x="0" y="0"/>
          <a:chExt cx="0" cy="0"/>
        </a:xfrm>
      </p:grpSpPr>
      <p:sp>
        <p:nvSpPr>
          <p:cNvPr id="143" name="Google Shape;143;p22"/>
          <p:cNvSpPr txBox="1"/>
          <p:nvPr>
            <p:ph type="title"/>
          </p:nvPr>
        </p:nvSpPr>
        <p:spPr>
          <a:xfrm rot="-989936">
            <a:off x="367201" y="2712457"/>
            <a:ext cx="3706724" cy="86294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rditas"/>
                <a:ea typeface="Gorditas"/>
                <a:cs typeface="Gorditas"/>
                <a:sym typeface="Gorditas"/>
              </a:rPr>
              <a:t>Market Research &amp; Competitive Analysis</a:t>
            </a:r>
            <a:endParaRPr>
              <a:latin typeface="Gorditas"/>
              <a:ea typeface="Gorditas"/>
              <a:cs typeface="Gorditas"/>
              <a:sym typeface="Gorditas"/>
            </a:endParaRPr>
          </a:p>
        </p:txBody>
      </p:sp>
      <p:sp>
        <p:nvSpPr>
          <p:cNvPr id="144" name="Google Shape;144;p22"/>
          <p:cNvSpPr txBox="1"/>
          <p:nvPr>
            <p:ph idx="1" type="body"/>
          </p:nvPr>
        </p:nvSpPr>
        <p:spPr>
          <a:xfrm>
            <a:off x="4336225" y="0"/>
            <a:ext cx="4512600" cy="4982400"/>
          </a:xfrm>
          <a:prstGeom prst="rect">
            <a:avLst/>
          </a:prstGeom>
        </p:spPr>
        <p:txBody>
          <a:bodyPr anchorCtr="0" anchor="t" bIns="91425" lIns="57150" spcFirstLastPara="1" rIns="91425" wrap="square" tIns="91425">
            <a:noAutofit/>
          </a:bodyPr>
          <a:lstStyle/>
          <a:p>
            <a:pPr indent="0" lvl="0" marL="57150" rtl="0" algn="l">
              <a:spcBef>
                <a:spcPts val="0"/>
              </a:spcBef>
              <a:spcAft>
                <a:spcPts val="0"/>
              </a:spcAft>
              <a:buNone/>
            </a:pPr>
            <a:r>
              <a:rPr lang="en" sz="1400">
                <a:latin typeface="Amaranth"/>
                <a:ea typeface="Amaranth"/>
                <a:cs typeface="Amaranth"/>
                <a:sym typeface="Amaranth"/>
              </a:rPr>
              <a:t>A  search for “gaming cat cafes in the US” didn’t provide any information.  Paws and Play Cafe in Louisville will be one of a kind.  I viewed websites for 3 </a:t>
            </a:r>
            <a:r>
              <a:rPr lang="en" sz="1400">
                <a:latin typeface="Amaranth"/>
                <a:ea typeface="Amaranth"/>
                <a:cs typeface="Amaranth"/>
                <a:sym typeface="Amaranth"/>
              </a:rPr>
              <a:t>separate</a:t>
            </a:r>
            <a:r>
              <a:rPr lang="en" sz="1400">
                <a:latin typeface="Amaranth"/>
                <a:ea typeface="Amaranth"/>
                <a:cs typeface="Amaranth"/>
                <a:sym typeface="Amaranth"/>
              </a:rPr>
              <a:t> cat cafes. </a:t>
            </a:r>
            <a:endParaRPr sz="1400">
              <a:latin typeface="Amaranth"/>
              <a:ea typeface="Amaranth"/>
              <a:cs typeface="Amaranth"/>
              <a:sym typeface="Amaranth"/>
            </a:endParaRPr>
          </a:p>
          <a:p>
            <a:pPr indent="0" lvl="0" marL="0" rtl="0" algn="l">
              <a:spcBef>
                <a:spcPts val="1200"/>
              </a:spcBef>
              <a:spcAft>
                <a:spcPts val="0"/>
              </a:spcAft>
              <a:buNone/>
            </a:pPr>
            <a:r>
              <a:rPr lang="en" sz="1400">
                <a:latin typeface="Gorditas"/>
                <a:ea typeface="Gorditas"/>
                <a:cs typeface="Gorditas"/>
                <a:sym typeface="Gorditas"/>
              </a:rPr>
              <a:t>Fat Cat Cafe, FL</a:t>
            </a:r>
            <a:endParaRPr sz="1400">
              <a:latin typeface="Gorditas"/>
              <a:ea typeface="Gorditas"/>
              <a:cs typeface="Gorditas"/>
              <a:sym typeface="Gorditas"/>
            </a:endParaRPr>
          </a:p>
          <a:p>
            <a:pPr indent="-317500" lvl="0" marL="457200" rtl="0" algn="l">
              <a:spcBef>
                <a:spcPts val="1200"/>
              </a:spcBef>
              <a:spcAft>
                <a:spcPts val="0"/>
              </a:spcAft>
              <a:buSzPts val="1400"/>
              <a:buFont typeface="Amaranth"/>
              <a:buChar char="●"/>
            </a:pPr>
            <a:r>
              <a:rPr lang="en" sz="1400">
                <a:latin typeface="Amaranth"/>
                <a:ea typeface="Amaranth"/>
                <a:cs typeface="Amaranth"/>
                <a:sym typeface="Amaranth"/>
              </a:rPr>
              <a:t>Header too busy and no common sizing of icons</a:t>
            </a:r>
            <a:endParaRPr sz="1400">
              <a:latin typeface="Amaranth"/>
              <a:ea typeface="Amaranth"/>
              <a:cs typeface="Amaranth"/>
              <a:sym typeface="Amaranth"/>
            </a:endParaRPr>
          </a:p>
          <a:p>
            <a:pPr indent="-317500" lvl="0" marL="457200" rtl="0" algn="l">
              <a:spcBef>
                <a:spcPts val="0"/>
              </a:spcBef>
              <a:spcAft>
                <a:spcPts val="0"/>
              </a:spcAft>
              <a:buSzPts val="1400"/>
              <a:buFont typeface="Amaranth"/>
              <a:buChar char="●"/>
            </a:pPr>
            <a:r>
              <a:rPr lang="en" sz="1400">
                <a:latin typeface="Amaranth"/>
                <a:ea typeface="Amaranth"/>
                <a:cs typeface="Amaranth"/>
                <a:sym typeface="Amaranth"/>
              </a:rPr>
              <a:t>Page is in a layout but sections no consistent </a:t>
            </a:r>
            <a:r>
              <a:rPr lang="en" sz="1400">
                <a:latin typeface="Amaranth"/>
                <a:ea typeface="Amaranth"/>
                <a:cs typeface="Amaranth"/>
                <a:sym typeface="Amaranth"/>
              </a:rPr>
              <a:t>sizing</a:t>
            </a:r>
            <a:r>
              <a:rPr lang="en" sz="1400">
                <a:latin typeface="Amaranth"/>
                <a:ea typeface="Amaranth"/>
                <a:cs typeface="Amaranth"/>
                <a:sym typeface="Amaranth"/>
              </a:rPr>
              <a:t>.</a:t>
            </a:r>
            <a:endParaRPr sz="1400">
              <a:latin typeface="Amaranth"/>
              <a:ea typeface="Amaranth"/>
              <a:cs typeface="Amaranth"/>
              <a:sym typeface="Amaranth"/>
            </a:endParaRPr>
          </a:p>
          <a:p>
            <a:pPr indent="0" lvl="0" marL="0" rtl="0" algn="l">
              <a:spcBef>
                <a:spcPts val="1200"/>
              </a:spcBef>
              <a:spcAft>
                <a:spcPts val="0"/>
              </a:spcAft>
              <a:buNone/>
            </a:pPr>
            <a:r>
              <a:rPr lang="en" sz="1400">
                <a:latin typeface="Gorditas"/>
                <a:ea typeface="Gorditas"/>
                <a:cs typeface="Gorditas"/>
                <a:sym typeface="Gorditas"/>
              </a:rPr>
              <a:t>Orlando Cat Cafe,  FL</a:t>
            </a:r>
            <a:endParaRPr sz="1400">
              <a:latin typeface="Gorditas"/>
              <a:ea typeface="Gorditas"/>
              <a:cs typeface="Gorditas"/>
              <a:sym typeface="Gorditas"/>
            </a:endParaRPr>
          </a:p>
          <a:p>
            <a:pPr indent="-317500" lvl="0" marL="457200" rtl="0" algn="l">
              <a:spcBef>
                <a:spcPts val="1200"/>
              </a:spcBef>
              <a:spcAft>
                <a:spcPts val="0"/>
              </a:spcAft>
              <a:buSzPts val="1400"/>
              <a:buFont typeface="Amaranth"/>
              <a:buChar char="●"/>
            </a:pPr>
            <a:r>
              <a:rPr lang="en" sz="1400">
                <a:latin typeface="Amaranth"/>
                <a:ea typeface="Amaranth"/>
                <a:cs typeface="Amaranth"/>
                <a:sym typeface="Amaranth"/>
              </a:rPr>
              <a:t>Hero image too large</a:t>
            </a:r>
            <a:endParaRPr sz="1400">
              <a:latin typeface="Amaranth"/>
              <a:ea typeface="Amaranth"/>
              <a:cs typeface="Amaranth"/>
              <a:sym typeface="Amaranth"/>
            </a:endParaRPr>
          </a:p>
          <a:p>
            <a:pPr indent="-317500" lvl="0" marL="457200" rtl="0" algn="l">
              <a:spcBef>
                <a:spcPts val="0"/>
              </a:spcBef>
              <a:spcAft>
                <a:spcPts val="0"/>
              </a:spcAft>
              <a:buSzPts val="1400"/>
              <a:buFont typeface="Amaranth"/>
              <a:buChar char="●"/>
            </a:pPr>
            <a:r>
              <a:rPr lang="en" sz="1400">
                <a:latin typeface="Amaranth"/>
                <a:ea typeface="Amaranth"/>
                <a:cs typeface="Amaranth"/>
                <a:sym typeface="Amaranth"/>
              </a:rPr>
              <a:t>Main page too busy</a:t>
            </a:r>
            <a:endParaRPr sz="1400">
              <a:latin typeface="Amaranth"/>
              <a:ea typeface="Amaranth"/>
              <a:cs typeface="Amaranth"/>
              <a:sym typeface="Amaranth"/>
            </a:endParaRPr>
          </a:p>
          <a:p>
            <a:pPr indent="0" lvl="0" marL="0" rtl="0" algn="l">
              <a:spcBef>
                <a:spcPts val="1200"/>
              </a:spcBef>
              <a:spcAft>
                <a:spcPts val="0"/>
              </a:spcAft>
              <a:buNone/>
            </a:pPr>
            <a:r>
              <a:rPr lang="en" sz="1400">
                <a:latin typeface="Gorditas"/>
                <a:ea typeface="Gorditas"/>
                <a:cs typeface="Gorditas"/>
                <a:sym typeface="Gorditas"/>
              </a:rPr>
              <a:t>Pounce Cat Cafe and Wine Bar, SC</a:t>
            </a:r>
            <a:endParaRPr sz="1400">
              <a:latin typeface="Gorditas"/>
              <a:ea typeface="Gorditas"/>
              <a:cs typeface="Gorditas"/>
              <a:sym typeface="Gorditas"/>
            </a:endParaRPr>
          </a:p>
          <a:p>
            <a:pPr indent="-317500" lvl="0" marL="457200" rtl="0" algn="l">
              <a:spcBef>
                <a:spcPts val="1200"/>
              </a:spcBef>
              <a:spcAft>
                <a:spcPts val="0"/>
              </a:spcAft>
              <a:buSzPts val="1400"/>
              <a:buFont typeface="Amaranth"/>
              <a:buChar char="●"/>
            </a:pPr>
            <a:r>
              <a:rPr lang="en" sz="1400">
                <a:latin typeface="Amaranth"/>
                <a:ea typeface="Amaranth"/>
                <a:cs typeface="Amaranth"/>
                <a:sym typeface="Amaranth"/>
              </a:rPr>
              <a:t>No posed images of cats</a:t>
            </a:r>
            <a:endParaRPr sz="1400">
              <a:latin typeface="Amaranth"/>
              <a:ea typeface="Amaranth"/>
              <a:cs typeface="Amaranth"/>
              <a:sym typeface="Amaranth"/>
            </a:endParaRPr>
          </a:p>
          <a:p>
            <a:pPr indent="-317500" lvl="0" marL="457200" rtl="0" algn="l">
              <a:spcBef>
                <a:spcPts val="0"/>
              </a:spcBef>
              <a:spcAft>
                <a:spcPts val="0"/>
              </a:spcAft>
              <a:buSzPts val="1400"/>
              <a:buFont typeface="Amaranth"/>
              <a:buChar char="●"/>
            </a:pPr>
            <a:r>
              <a:rPr lang="en" sz="1400">
                <a:latin typeface="Amaranth"/>
                <a:ea typeface="Amaranth"/>
                <a:cs typeface="Amaranth"/>
                <a:sym typeface="Amaranth"/>
              </a:rPr>
              <a:t>Reservations recommended for visiting cats</a:t>
            </a:r>
            <a:endParaRPr sz="1400">
              <a:latin typeface="Amaranth"/>
              <a:ea typeface="Amaranth"/>
              <a:cs typeface="Amaranth"/>
              <a:sym typeface="Amaranth"/>
            </a:endParaRPr>
          </a:p>
          <a:p>
            <a:pPr indent="0" lvl="0" marL="0" rtl="0" algn="l">
              <a:spcBef>
                <a:spcPts val="1200"/>
              </a:spcBef>
              <a:spcAft>
                <a:spcPts val="0"/>
              </a:spcAft>
              <a:buNone/>
            </a:pPr>
            <a:r>
              <a:t/>
            </a:r>
            <a:endParaRPr sz="1400">
              <a:latin typeface="Amaranth"/>
              <a:ea typeface="Amaranth"/>
              <a:cs typeface="Amaranth"/>
              <a:sym typeface="Amaranth"/>
            </a:endParaRPr>
          </a:p>
          <a:p>
            <a:pPr indent="0" lvl="0" marL="0" rtl="0" algn="l">
              <a:spcBef>
                <a:spcPts val="1200"/>
              </a:spcBef>
              <a:spcAft>
                <a:spcPts val="0"/>
              </a:spcAft>
              <a:buNone/>
            </a:pPr>
            <a:r>
              <a:t/>
            </a:r>
            <a:endParaRPr sz="1400">
              <a:latin typeface="Amaranth"/>
              <a:ea typeface="Amaranth"/>
              <a:cs typeface="Amaranth"/>
              <a:sym typeface="Amaranth"/>
            </a:endParaRPr>
          </a:p>
          <a:p>
            <a:pPr indent="0" lvl="0" marL="0" rtl="0" algn="l">
              <a:spcBef>
                <a:spcPts val="1200"/>
              </a:spcBef>
              <a:spcAft>
                <a:spcPts val="0"/>
              </a:spcAft>
              <a:buNone/>
            </a:pPr>
            <a:r>
              <a:t/>
            </a:r>
            <a:endParaRPr sz="1400">
              <a:latin typeface="Amaranth"/>
              <a:ea typeface="Amaranth"/>
              <a:cs typeface="Amaranth"/>
              <a:sym typeface="Amaranth"/>
            </a:endParaRPr>
          </a:p>
          <a:p>
            <a:pPr indent="0" lvl="0" marL="0" rtl="0" algn="l">
              <a:spcBef>
                <a:spcPts val="1200"/>
              </a:spcBef>
              <a:spcAft>
                <a:spcPts val="0"/>
              </a:spcAft>
              <a:buNone/>
            </a:pPr>
            <a:r>
              <a:t/>
            </a:r>
            <a:endParaRPr sz="1400">
              <a:latin typeface="Amaranth"/>
              <a:ea typeface="Amaranth"/>
              <a:cs typeface="Amaranth"/>
              <a:sym typeface="Amaranth"/>
            </a:endParaRPr>
          </a:p>
          <a:p>
            <a:pPr indent="0" lvl="0" marL="0" rtl="0" algn="l">
              <a:spcBef>
                <a:spcPts val="1200"/>
              </a:spcBef>
              <a:spcAft>
                <a:spcPts val="0"/>
              </a:spcAft>
              <a:buNone/>
            </a:pPr>
            <a:r>
              <a:t/>
            </a:r>
            <a:endParaRPr sz="1400">
              <a:latin typeface="Amaranth"/>
              <a:ea typeface="Amaranth"/>
              <a:cs typeface="Amaranth"/>
              <a:sym typeface="Amaranth"/>
            </a:endParaRPr>
          </a:p>
          <a:p>
            <a:pPr indent="0" lvl="0" marL="0" rtl="0" algn="l">
              <a:spcBef>
                <a:spcPts val="1200"/>
              </a:spcBef>
              <a:spcAft>
                <a:spcPts val="0"/>
              </a:spcAft>
              <a:buNone/>
            </a:pPr>
            <a:r>
              <a:t/>
            </a:r>
            <a:endParaRPr sz="1400">
              <a:latin typeface="Gorditas"/>
              <a:ea typeface="Gorditas"/>
              <a:cs typeface="Gorditas"/>
              <a:sym typeface="Gorditas"/>
            </a:endParaRPr>
          </a:p>
          <a:p>
            <a:pPr indent="0" lvl="0" marL="0" rtl="0" algn="l">
              <a:spcBef>
                <a:spcPts val="1200"/>
              </a:spcBef>
              <a:spcAft>
                <a:spcPts val="0"/>
              </a:spcAft>
              <a:buNone/>
            </a:pPr>
            <a:r>
              <a:t/>
            </a:r>
            <a:endParaRPr sz="1400">
              <a:latin typeface="Gorditas"/>
              <a:ea typeface="Gorditas"/>
              <a:cs typeface="Gorditas"/>
              <a:sym typeface="Gorditas"/>
            </a:endParaRPr>
          </a:p>
          <a:p>
            <a:pPr indent="0" lvl="0" marL="0" rtl="0" algn="l">
              <a:spcBef>
                <a:spcPts val="1200"/>
              </a:spcBef>
              <a:spcAft>
                <a:spcPts val="1200"/>
              </a:spcAft>
              <a:buNone/>
            </a:pPr>
            <a:r>
              <a:t/>
            </a:r>
            <a:endParaRPr sz="1400">
              <a:latin typeface="Gorditas"/>
              <a:ea typeface="Gorditas"/>
              <a:cs typeface="Gorditas"/>
              <a:sym typeface="Gorditas"/>
            </a:endParaRPr>
          </a:p>
        </p:txBody>
      </p:sp>
      <p:sp>
        <p:nvSpPr>
          <p:cNvPr id="145" name="Google Shape;14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6FD"/>
        </a:solidFill>
      </p:bgPr>
    </p:bg>
    <p:spTree>
      <p:nvGrpSpPr>
        <p:cNvPr id="149" name="Shape 149"/>
        <p:cNvGrpSpPr/>
        <p:nvPr/>
      </p:nvGrpSpPr>
      <p:grpSpPr>
        <a:xfrm>
          <a:off x="0" y="0"/>
          <a:ext cx="0" cy="0"/>
          <a:chOff x="0" y="0"/>
          <a:chExt cx="0" cy="0"/>
        </a:xfrm>
      </p:grpSpPr>
      <p:sp>
        <p:nvSpPr>
          <p:cNvPr id="150" name="Google Shape;150;p23"/>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
              <a:t>Photos of the one cat from each location.  </a:t>
            </a:r>
            <a:endParaRPr i="1"/>
          </a:p>
        </p:txBody>
      </p:sp>
      <p:sp>
        <p:nvSpPr>
          <p:cNvPr id="151" name="Google Shape;15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
        <p:nvSpPr>
          <p:cNvPr id="152" name="Google Shape;152;p23"/>
          <p:cNvSpPr txBox="1"/>
          <p:nvPr/>
        </p:nvSpPr>
        <p:spPr>
          <a:xfrm>
            <a:off x="259238" y="205525"/>
            <a:ext cx="2291400" cy="4605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Gorditas"/>
                <a:ea typeface="Gorditas"/>
                <a:cs typeface="Gorditas"/>
                <a:sym typeface="Gorditas"/>
              </a:rPr>
              <a:t>Fat Cat Cafe,  Florida</a:t>
            </a:r>
            <a:endParaRPr sz="1500">
              <a:solidFill>
                <a:schemeClr val="dk2"/>
              </a:solidFill>
              <a:latin typeface="Gorditas"/>
              <a:ea typeface="Gorditas"/>
              <a:cs typeface="Gorditas"/>
              <a:sym typeface="Gorditas"/>
            </a:endParaRPr>
          </a:p>
        </p:txBody>
      </p:sp>
      <p:pic>
        <p:nvPicPr>
          <p:cNvPr id="153" name="Google Shape;153;p23"/>
          <p:cNvPicPr preferRelativeResize="0"/>
          <p:nvPr/>
        </p:nvPicPr>
        <p:blipFill>
          <a:blip r:embed="rId3">
            <a:alphaModFix/>
          </a:blip>
          <a:stretch>
            <a:fillRect/>
          </a:stretch>
        </p:blipFill>
        <p:spPr>
          <a:xfrm>
            <a:off x="152400" y="818425"/>
            <a:ext cx="2505075" cy="3200400"/>
          </a:xfrm>
          <a:prstGeom prst="rect">
            <a:avLst/>
          </a:prstGeom>
          <a:noFill/>
          <a:ln>
            <a:noFill/>
          </a:ln>
        </p:spPr>
      </p:pic>
      <p:pic>
        <p:nvPicPr>
          <p:cNvPr id="154" name="Google Shape;154;p23"/>
          <p:cNvPicPr preferRelativeResize="0"/>
          <p:nvPr/>
        </p:nvPicPr>
        <p:blipFill>
          <a:blip r:embed="rId4">
            <a:alphaModFix/>
          </a:blip>
          <a:stretch>
            <a:fillRect/>
          </a:stretch>
        </p:blipFill>
        <p:spPr>
          <a:xfrm>
            <a:off x="3194125" y="825288"/>
            <a:ext cx="2505075" cy="3186672"/>
          </a:xfrm>
          <a:prstGeom prst="rect">
            <a:avLst/>
          </a:prstGeom>
          <a:noFill/>
          <a:ln>
            <a:noFill/>
          </a:ln>
        </p:spPr>
      </p:pic>
      <p:sp>
        <p:nvSpPr>
          <p:cNvPr id="155" name="Google Shape;155;p23"/>
          <p:cNvSpPr txBox="1"/>
          <p:nvPr/>
        </p:nvSpPr>
        <p:spPr>
          <a:xfrm>
            <a:off x="3162063" y="238975"/>
            <a:ext cx="2569200" cy="3936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Gorditas"/>
                <a:ea typeface="Gorditas"/>
                <a:cs typeface="Gorditas"/>
                <a:sym typeface="Gorditas"/>
              </a:rPr>
              <a:t>Orlando Cat Cafe, Florida</a:t>
            </a:r>
            <a:endParaRPr sz="1500">
              <a:solidFill>
                <a:schemeClr val="dk2"/>
              </a:solidFill>
              <a:latin typeface="Gorditas"/>
              <a:ea typeface="Gorditas"/>
              <a:cs typeface="Gorditas"/>
              <a:sym typeface="Gorditas"/>
            </a:endParaRPr>
          </a:p>
        </p:txBody>
      </p:sp>
      <p:sp>
        <p:nvSpPr>
          <p:cNvPr id="156" name="Google Shape;156;p23"/>
          <p:cNvSpPr txBox="1"/>
          <p:nvPr/>
        </p:nvSpPr>
        <p:spPr>
          <a:xfrm>
            <a:off x="6235850" y="205525"/>
            <a:ext cx="2785200" cy="619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Gorditas"/>
                <a:ea typeface="Gorditas"/>
                <a:cs typeface="Gorditas"/>
                <a:sym typeface="Gorditas"/>
              </a:rPr>
              <a:t>Pounce Cat Cafe, SC</a:t>
            </a:r>
            <a:endParaRPr sz="1500">
              <a:solidFill>
                <a:schemeClr val="dk2"/>
              </a:solidFill>
              <a:latin typeface="Gorditas"/>
              <a:ea typeface="Gorditas"/>
              <a:cs typeface="Gorditas"/>
              <a:sym typeface="Gorditas"/>
            </a:endParaRPr>
          </a:p>
          <a:p>
            <a:pPr indent="0" lvl="0" marL="0" rtl="0" algn="l">
              <a:spcBef>
                <a:spcPts val="0"/>
              </a:spcBef>
              <a:spcAft>
                <a:spcPts val="0"/>
              </a:spcAft>
              <a:buNone/>
            </a:pPr>
            <a:r>
              <a:rPr lang="en" sz="1500">
                <a:solidFill>
                  <a:schemeClr val="dk2"/>
                </a:solidFill>
                <a:latin typeface="Gorditas"/>
                <a:ea typeface="Gorditas"/>
                <a:cs typeface="Gorditas"/>
                <a:sym typeface="Gorditas"/>
              </a:rPr>
              <a:t>(no posed photos of cats)</a:t>
            </a:r>
            <a:endParaRPr sz="1500">
              <a:solidFill>
                <a:schemeClr val="dk2"/>
              </a:solidFill>
              <a:latin typeface="Gorditas"/>
              <a:ea typeface="Gorditas"/>
              <a:cs typeface="Gorditas"/>
              <a:sym typeface="Gorditas"/>
            </a:endParaRPr>
          </a:p>
        </p:txBody>
      </p:sp>
      <p:pic>
        <p:nvPicPr>
          <p:cNvPr id="157" name="Google Shape;157;p23"/>
          <p:cNvPicPr preferRelativeResize="0"/>
          <p:nvPr/>
        </p:nvPicPr>
        <p:blipFill>
          <a:blip r:embed="rId5">
            <a:alphaModFix/>
          </a:blip>
          <a:stretch>
            <a:fillRect/>
          </a:stretch>
        </p:blipFill>
        <p:spPr>
          <a:xfrm>
            <a:off x="6272750" y="977725"/>
            <a:ext cx="2569200" cy="260525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4FD"/>
        </a:solidFill>
      </p:bgPr>
    </p:bg>
    <p:spTree>
      <p:nvGrpSpPr>
        <p:cNvPr id="161" name="Shape 161"/>
        <p:cNvGrpSpPr/>
        <p:nvPr/>
      </p:nvGrpSpPr>
      <p:grpSpPr>
        <a:xfrm>
          <a:off x="0" y="0"/>
          <a:ext cx="0" cy="0"/>
          <a:chOff x="0" y="0"/>
          <a:chExt cx="0" cy="0"/>
        </a:xfrm>
      </p:grpSpPr>
      <p:sp>
        <p:nvSpPr>
          <p:cNvPr id="162" name="Google Shape;162;p24"/>
          <p:cNvSpPr txBox="1"/>
          <p:nvPr>
            <p:ph type="title"/>
          </p:nvPr>
        </p:nvSpPr>
        <p:spPr>
          <a:xfrm rot="-989936">
            <a:off x="367201" y="2712457"/>
            <a:ext cx="3706724" cy="86294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rditas"/>
                <a:ea typeface="Gorditas"/>
                <a:cs typeface="Gorditas"/>
                <a:sym typeface="Gorditas"/>
              </a:rPr>
              <a:t>Market Research &amp; Competitive Analysis</a:t>
            </a:r>
            <a:endParaRPr>
              <a:latin typeface="Gorditas"/>
              <a:ea typeface="Gorditas"/>
              <a:cs typeface="Gorditas"/>
              <a:sym typeface="Gorditas"/>
            </a:endParaRPr>
          </a:p>
        </p:txBody>
      </p:sp>
      <p:sp>
        <p:nvSpPr>
          <p:cNvPr id="163" name="Google Shape;163;p24"/>
          <p:cNvSpPr txBox="1"/>
          <p:nvPr>
            <p:ph idx="1" type="body"/>
          </p:nvPr>
        </p:nvSpPr>
        <p:spPr>
          <a:xfrm>
            <a:off x="4336225" y="1722450"/>
            <a:ext cx="4512600" cy="1698600"/>
          </a:xfrm>
          <a:prstGeom prst="rect">
            <a:avLst/>
          </a:prstGeom>
        </p:spPr>
        <p:txBody>
          <a:bodyPr anchorCtr="0" anchor="t" bIns="91425" lIns="57150" spcFirstLastPara="1" rIns="91425" wrap="square" tIns="91425">
            <a:noAutofit/>
          </a:bodyPr>
          <a:lstStyle/>
          <a:p>
            <a:pPr indent="0" lvl="0" marL="57150" rtl="0" algn="l">
              <a:spcBef>
                <a:spcPts val="0"/>
              </a:spcBef>
              <a:spcAft>
                <a:spcPts val="0"/>
              </a:spcAft>
              <a:buNone/>
            </a:pPr>
            <a:r>
              <a:rPr lang="en" sz="1400">
                <a:latin typeface="Amaranth"/>
                <a:ea typeface="Amaranth"/>
                <a:cs typeface="Amaranth"/>
                <a:sym typeface="Amaranth"/>
              </a:rPr>
              <a:t>In a few ways, Paws and Play, will be </a:t>
            </a:r>
            <a:r>
              <a:rPr lang="en" sz="1400">
                <a:latin typeface="Amaranth"/>
                <a:ea typeface="Amaranth"/>
                <a:cs typeface="Amaranth"/>
                <a:sym typeface="Amaranth"/>
              </a:rPr>
              <a:t>similar</a:t>
            </a:r>
            <a:r>
              <a:rPr lang="en" sz="1400">
                <a:latin typeface="Amaranth"/>
                <a:ea typeface="Amaranth"/>
                <a:cs typeface="Amaranth"/>
                <a:sym typeface="Amaranth"/>
              </a:rPr>
              <a:t> to other gaming cafes and/or cat cafes.  </a:t>
            </a:r>
            <a:r>
              <a:rPr lang="en" sz="1400">
                <a:latin typeface="Amaranth"/>
                <a:ea typeface="Amaranth"/>
                <a:cs typeface="Amaranth"/>
                <a:sym typeface="Amaranth"/>
              </a:rPr>
              <a:t>However</a:t>
            </a:r>
            <a:r>
              <a:rPr lang="en" sz="1400">
                <a:latin typeface="Amaranth"/>
                <a:ea typeface="Amaranth"/>
                <a:cs typeface="Amaranth"/>
                <a:sym typeface="Amaranth"/>
              </a:rPr>
              <a:t>, based on my research, Paws and Play as </a:t>
            </a:r>
            <a:r>
              <a:rPr lang="en" sz="1400">
                <a:latin typeface="Amaranth"/>
                <a:ea typeface="Amaranth"/>
                <a:cs typeface="Amaranth"/>
                <a:sym typeface="Amaranth"/>
              </a:rPr>
              <a:t>a</a:t>
            </a:r>
            <a:r>
              <a:rPr lang="en" sz="1400">
                <a:latin typeface="Amaranth"/>
                <a:ea typeface="Amaranth"/>
                <a:cs typeface="Amaranth"/>
                <a:sym typeface="Amaranth"/>
              </a:rPr>
              <a:t> gaming cat cafe is an original concept. Which should bring in a variety of customers with a </a:t>
            </a:r>
            <a:r>
              <a:rPr lang="en" sz="1400">
                <a:latin typeface="Amaranth"/>
                <a:ea typeface="Amaranth"/>
                <a:cs typeface="Amaranth"/>
                <a:sym typeface="Amaranth"/>
              </a:rPr>
              <a:t>myriad</a:t>
            </a:r>
            <a:r>
              <a:rPr lang="en" sz="1400">
                <a:latin typeface="Amaranth"/>
                <a:ea typeface="Amaranth"/>
                <a:cs typeface="Amaranth"/>
                <a:sym typeface="Amaranth"/>
              </a:rPr>
              <a:t> of interests.  </a:t>
            </a:r>
            <a:endParaRPr sz="1400">
              <a:latin typeface="Amaranth"/>
              <a:ea typeface="Amaranth"/>
              <a:cs typeface="Amaranth"/>
              <a:sym typeface="Amaranth"/>
            </a:endParaRPr>
          </a:p>
          <a:p>
            <a:pPr indent="0" lvl="0" marL="0" rtl="0" algn="ctr">
              <a:spcBef>
                <a:spcPts val="1200"/>
              </a:spcBef>
              <a:spcAft>
                <a:spcPts val="0"/>
              </a:spcAft>
              <a:buNone/>
            </a:pPr>
            <a:r>
              <a:t/>
            </a:r>
            <a:endParaRPr sz="1400">
              <a:latin typeface="Amaranth"/>
              <a:ea typeface="Amaranth"/>
              <a:cs typeface="Amaranth"/>
              <a:sym typeface="Amaranth"/>
            </a:endParaRPr>
          </a:p>
          <a:p>
            <a:pPr indent="0" lvl="0" marL="0" rtl="0" algn="ctr">
              <a:spcBef>
                <a:spcPts val="1200"/>
              </a:spcBef>
              <a:spcAft>
                <a:spcPts val="0"/>
              </a:spcAft>
              <a:buNone/>
            </a:pPr>
            <a:r>
              <a:t/>
            </a:r>
            <a:endParaRPr sz="1400">
              <a:latin typeface="Amaranth"/>
              <a:ea typeface="Amaranth"/>
              <a:cs typeface="Amaranth"/>
              <a:sym typeface="Amaranth"/>
            </a:endParaRPr>
          </a:p>
          <a:p>
            <a:pPr indent="0" lvl="0" marL="0" rtl="0" algn="ctr">
              <a:spcBef>
                <a:spcPts val="1200"/>
              </a:spcBef>
              <a:spcAft>
                <a:spcPts val="0"/>
              </a:spcAft>
              <a:buNone/>
            </a:pPr>
            <a:r>
              <a:t/>
            </a:r>
            <a:endParaRPr sz="1400">
              <a:latin typeface="Amaranth"/>
              <a:ea typeface="Amaranth"/>
              <a:cs typeface="Amaranth"/>
              <a:sym typeface="Amaranth"/>
            </a:endParaRPr>
          </a:p>
          <a:p>
            <a:pPr indent="0" lvl="0" marL="0" marR="0" rtl="0" algn="l">
              <a:lnSpc>
                <a:spcPct val="100000"/>
              </a:lnSpc>
              <a:spcBef>
                <a:spcPts val="1200"/>
              </a:spcBef>
              <a:spcAft>
                <a:spcPts val="0"/>
              </a:spcAft>
              <a:buNone/>
            </a:pPr>
            <a:r>
              <a:t/>
            </a:r>
            <a:endParaRPr/>
          </a:p>
          <a:p>
            <a:pPr indent="0" lvl="0" marL="0" rtl="0" algn="ctr">
              <a:spcBef>
                <a:spcPts val="0"/>
              </a:spcBef>
              <a:spcAft>
                <a:spcPts val="0"/>
              </a:spcAft>
              <a:buNone/>
            </a:pPr>
            <a:r>
              <a:t/>
            </a:r>
            <a:endParaRPr sz="1400">
              <a:latin typeface="Gorditas"/>
              <a:ea typeface="Gorditas"/>
              <a:cs typeface="Gorditas"/>
              <a:sym typeface="Gorditas"/>
            </a:endParaRPr>
          </a:p>
          <a:p>
            <a:pPr indent="0" lvl="0" marL="0" rtl="0" algn="ctr">
              <a:spcBef>
                <a:spcPts val="1200"/>
              </a:spcBef>
              <a:spcAft>
                <a:spcPts val="0"/>
              </a:spcAft>
              <a:buNone/>
            </a:pPr>
            <a:r>
              <a:t/>
            </a:r>
            <a:endParaRPr sz="1400">
              <a:latin typeface="Gorditas"/>
              <a:ea typeface="Gorditas"/>
              <a:cs typeface="Gorditas"/>
              <a:sym typeface="Gorditas"/>
            </a:endParaRPr>
          </a:p>
          <a:p>
            <a:pPr indent="0" lvl="0" marL="0" rtl="0" algn="ctr">
              <a:spcBef>
                <a:spcPts val="1200"/>
              </a:spcBef>
              <a:spcAft>
                <a:spcPts val="1200"/>
              </a:spcAft>
              <a:buNone/>
            </a:pPr>
            <a:r>
              <a:t/>
            </a:r>
            <a:endParaRPr sz="1400">
              <a:latin typeface="Gorditas"/>
              <a:ea typeface="Gorditas"/>
              <a:cs typeface="Gorditas"/>
              <a:sym typeface="Gorditas"/>
            </a:endParaRPr>
          </a:p>
        </p:txBody>
      </p:sp>
      <p:sp>
        <p:nvSpPr>
          <p:cNvPr id="164" name="Google Shape;16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
        <p:nvSpPr>
          <p:cNvPr id="165" name="Google Shape;165;p24"/>
          <p:cNvSpPr txBox="1"/>
          <p:nvPr/>
        </p:nvSpPr>
        <p:spPr>
          <a:xfrm>
            <a:off x="3703875" y="4754325"/>
            <a:ext cx="54675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2 of 2</a:t>
            </a:r>
            <a:endParaRPr sz="1300">
              <a:solidFill>
                <a:srgbClr val="FFFFFF"/>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6FD"/>
        </a:solidFill>
      </p:bgPr>
    </p:bg>
    <p:spTree>
      <p:nvGrpSpPr>
        <p:cNvPr id="169" name="Shape 169"/>
        <p:cNvGrpSpPr/>
        <p:nvPr/>
      </p:nvGrpSpPr>
      <p:grpSpPr>
        <a:xfrm>
          <a:off x="0" y="0"/>
          <a:ext cx="0" cy="0"/>
          <a:chOff x="0" y="0"/>
          <a:chExt cx="0" cy="0"/>
        </a:xfrm>
      </p:grpSpPr>
      <p:sp>
        <p:nvSpPr>
          <p:cNvPr id="170" name="Google Shape;170;p25"/>
          <p:cNvSpPr txBox="1"/>
          <p:nvPr>
            <p:ph type="title"/>
          </p:nvPr>
        </p:nvSpPr>
        <p:spPr>
          <a:xfrm rot="-990993">
            <a:off x="191030" y="2864227"/>
            <a:ext cx="3956140" cy="833888"/>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latin typeface="Gorditas"/>
                <a:ea typeface="Gorditas"/>
                <a:cs typeface="Gorditas"/>
                <a:sym typeface="Gorditas"/>
              </a:rPr>
              <a:t>User Research w/ Personas and User Stories</a:t>
            </a:r>
            <a:endParaRPr sz="2400">
              <a:latin typeface="Gorditas"/>
              <a:ea typeface="Gorditas"/>
              <a:cs typeface="Gorditas"/>
              <a:sym typeface="Gorditas"/>
            </a:endParaRPr>
          </a:p>
        </p:txBody>
      </p:sp>
      <p:sp>
        <p:nvSpPr>
          <p:cNvPr id="171" name="Google Shape;171;p25"/>
          <p:cNvSpPr txBox="1"/>
          <p:nvPr>
            <p:ph idx="1" type="body"/>
          </p:nvPr>
        </p:nvSpPr>
        <p:spPr>
          <a:xfrm>
            <a:off x="4184050" y="1334850"/>
            <a:ext cx="3807000" cy="26262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2000">
                <a:latin typeface="Gorditas"/>
                <a:ea typeface="Gorditas"/>
                <a:cs typeface="Gorditas"/>
                <a:sym typeface="Gorditas"/>
              </a:rPr>
              <a:t> </a:t>
            </a:r>
            <a:r>
              <a:rPr lang="en" sz="1850">
                <a:latin typeface="Gorditas"/>
                <a:ea typeface="Gorditas"/>
                <a:cs typeface="Gorditas"/>
                <a:sym typeface="Gorditas"/>
              </a:rPr>
              <a:t>User Research </a:t>
            </a:r>
            <a:endParaRPr sz="1850">
              <a:latin typeface="Gorditas"/>
              <a:ea typeface="Gorditas"/>
              <a:cs typeface="Gorditas"/>
              <a:sym typeface="Gorditas"/>
            </a:endParaRPr>
          </a:p>
          <a:p>
            <a:pPr indent="0" lvl="0" marL="457200" rtl="0" algn="l">
              <a:spcBef>
                <a:spcPts val="1200"/>
              </a:spcBef>
              <a:spcAft>
                <a:spcPts val="1200"/>
              </a:spcAft>
              <a:buNone/>
            </a:pPr>
            <a:r>
              <a:rPr lang="en" sz="1400">
                <a:latin typeface="Amaranth"/>
                <a:ea typeface="Amaranth"/>
                <a:cs typeface="Amaranth"/>
                <a:sym typeface="Amaranth"/>
              </a:rPr>
              <a:t>These personas represent the type of client that we  hope to target.  We want to fill in the gaps found in previous experiences.  We aim to </a:t>
            </a:r>
            <a:r>
              <a:rPr lang="en" sz="1400">
                <a:latin typeface="Amaranth"/>
                <a:ea typeface="Amaranth"/>
                <a:cs typeface="Amaranth"/>
                <a:sym typeface="Amaranth"/>
              </a:rPr>
              <a:t>provide</a:t>
            </a:r>
            <a:r>
              <a:rPr lang="en" sz="1400">
                <a:latin typeface="Amaranth"/>
                <a:ea typeface="Amaranth"/>
                <a:cs typeface="Amaranth"/>
                <a:sym typeface="Amaranth"/>
              </a:rPr>
              <a:t> an all inclusive atmosphere for our clients, whether they are hard core gamers on </a:t>
            </a:r>
            <a:r>
              <a:rPr lang="en" sz="1400">
                <a:latin typeface="Amaranth"/>
                <a:ea typeface="Amaranth"/>
                <a:cs typeface="Amaranth"/>
                <a:sym typeface="Amaranth"/>
              </a:rPr>
              <a:t>mmorpg </a:t>
            </a:r>
            <a:r>
              <a:rPr lang="en" sz="1400">
                <a:latin typeface="Amaranth"/>
                <a:ea typeface="Amaranth"/>
                <a:cs typeface="Amaranth"/>
                <a:sym typeface="Amaranth"/>
              </a:rPr>
              <a:t>quests or the casual solitaire player. </a:t>
            </a:r>
            <a:endParaRPr i="1" sz="1400"/>
          </a:p>
        </p:txBody>
      </p:sp>
      <p:sp>
        <p:nvSpPr>
          <p:cNvPr id="172" name="Google Shape;17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4FD"/>
        </a:solidFill>
      </p:bgPr>
    </p:bg>
    <p:spTree>
      <p:nvGrpSpPr>
        <p:cNvPr id="176" name="Shape 176"/>
        <p:cNvGrpSpPr/>
        <p:nvPr/>
      </p:nvGrpSpPr>
      <p:grpSpPr>
        <a:xfrm>
          <a:off x="0" y="0"/>
          <a:ext cx="0" cy="0"/>
          <a:chOff x="0" y="0"/>
          <a:chExt cx="0" cy="0"/>
        </a:xfrm>
      </p:grpSpPr>
      <p:sp>
        <p:nvSpPr>
          <p:cNvPr id="177" name="Google Shape;177;p26"/>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
              <a:t>Personas and </a:t>
            </a:r>
            <a:r>
              <a:rPr i="1" lang="en"/>
              <a:t>summarization</a:t>
            </a:r>
            <a:r>
              <a:rPr i="1" lang="en"/>
              <a:t> of user research. </a:t>
            </a:r>
            <a:endParaRPr i="1"/>
          </a:p>
        </p:txBody>
      </p:sp>
      <p:sp>
        <p:nvSpPr>
          <p:cNvPr id="178" name="Google Shape;17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pic>
        <p:nvPicPr>
          <p:cNvPr id="179" name="Google Shape;179;p26"/>
          <p:cNvPicPr preferRelativeResize="0"/>
          <p:nvPr/>
        </p:nvPicPr>
        <p:blipFill rotWithShape="1">
          <a:blip r:embed="rId3">
            <a:alphaModFix/>
          </a:blip>
          <a:srcRect b="4023" l="2257" r="0" t="1964"/>
          <a:stretch/>
        </p:blipFill>
        <p:spPr>
          <a:xfrm>
            <a:off x="260700" y="192600"/>
            <a:ext cx="3538226" cy="246605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180" name="Google Shape;180;p26"/>
          <p:cNvPicPr preferRelativeResize="0"/>
          <p:nvPr/>
        </p:nvPicPr>
        <p:blipFill>
          <a:blip r:embed="rId4">
            <a:alphaModFix/>
          </a:blip>
          <a:stretch>
            <a:fillRect/>
          </a:stretch>
        </p:blipFill>
        <p:spPr>
          <a:xfrm>
            <a:off x="5087150" y="1397175"/>
            <a:ext cx="3798775" cy="2752999"/>
          </a:xfrm>
          <a:prstGeom prst="rect">
            <a:avLst/>
          </a:prstGeom>
          <a:noFill/>
          <a:ln cap="flat" cmpd="sng" w="19050">
            <a:solidFill>
              <a:srgbClr val="001D35"/>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6FD"/>
        </a:solidFill>
      </p:bgPr>
    </p:bg>
    <p:spTree>
      <p:nvGrpSpPr>
        <p:cNvPr id="184" name="Shape 184"/>
        <p:cNvGrpSpPr/>
        <p:nvPr/>
      </p:nvGrpSpPr>
      <p:grpSpPr>
        <a:xfrm>
          <a:off x="0" y="0"/>
          <a:ext cx="0" cy="0"/>
          <a:chOff x="0" y="0"/>
          <a:chExt cx="0" cy="0"/>
        </a:xfrm>
      </p:grpSpPr>
      <p:sp>
        <p:nvSpPr>
          <p:cNvPr id="185" name="Google Shape;185;p27"/>
          <p:cNvSpPr txBox="1"/>
          <p:nvPr>
            <p:ph type="title"/>
          </p:nvPr>
        </p:nvSpPr>
        <p:spPr>
          <a:xfrm rot="-991236">
            <a:off x="1086135" y="2982704"/>
            <a:ext cx="2442325" cy="579785"/>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rditas"/>
                <a:ea typeface="Gorditas"/>
                <a:cs typeface="Gorditas"/>
                <a:sym typeface="Gorditas"/>
              </a:rPr>
              <a:t>User Stories</a:t>
            </a:r>
            <a:endParaRPr>
              <a:latin typeface="Gorditas"/>
              <a:ea typeface="Gorditas"/>
              <a:cs typeface="Gorditas"/>
              <a:sym typeface="Gorditas"/>
            </a:endParaRPr>
          </a:p>
        </p:txBody>
      </p:sp>
      <p:sp>
        <p:nvSpPr>
          <p:cNvPr id="186" name="Google Shape;186;p27"/>
          <p:cNvSpPr txBox="1"/>
          <p:nvPr>
            <p:ph idx="1" type="body"/>
          </p:nvPr>
        </p:nvSpPr>
        <p:spPr>
          <a:xfrm>
            <a:off x="4572000" y="355200"/>
            <a:ext cx="4166400" cy="2070900"/>
          </a:xfrm>
          <a:prstGeom prst="rect">
            <a:avLst/>
          </a:prstGeom>
          <a:ln cap="flat" cmpd="sng" w="28575">
            <a:solidFill>
              <a:srgbClr val="F4CCCC"/>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600">
                <a:latin typeface="Gorditas"/>
                <a:ea typeface="Gorditas"/>
                <a:cs typeface="Gorditas"/>
                <a:sym typeface="Gorditas"/>
              </a:rPr>
              <a:t>Bob L.  55 years old --Eastern Ky</a:t>
            </a:r>
            <a:endParaRPr sz="1600">
              <a:latin typeface="Gorditas"/>
              <a:ea typeface="Gorditas"/>
              <a:cs typeface="Gorditas"/>
              <a:sym typeface="Gorditas"/>
            </a:endParaRPr>
          </a:p>
          <a:p>
            <a:pPr indent="0" lvl="0" marL="0" rtl="0" algn="l">
              <a:spcBef>
                <a:spcPts val="1200"/>
              </a:spcBef>
              <a:spcAft>
                <a:spcPts val="1200"/>
              </a:spcAft>
              <a:buNone/>
            </a:pPr>
            <a:r>
              <a:rPr lang="en" sz="1500">
                <a:latin typeface="Amaranth"/>
                <a:ea typeface="Amaranth"/>
                <a:cs typeface="Amaranth"/>
                <a:sym typeface="Amaranth"/>
              </a:rPr>
              <a:t>Bob has loved gaming since he started playing D&amp;D in college.  However, not everyone in his home shares his passion.  The Paws and Play Cafe would give him a chance to game with like minded people and allow his non-</a:t>
            </a:r>
            <a:r>
              <a:rPr lang="en" sz="1500">
                <a:latin typeface="Amaranth"/>
                <a:ea typeface="Amaranth"/>
                <a:cs typeface="Amaranth"/>
                <a:sym typeface="Amaranth"/>
              </a:rPr>
              <a:t>gaming</a:t>
            </a:r>
            <a:r>
              <a:rPr lang="en" sz="1500">
                <a:latin typeface="Amaranth"/>
                <a:ea typeface="Amaranth"/>
                <a:cs typeface="Amaranth"/>
                <a:sym typeface="Amaranth"/>
              </a:rPr>
              <a:t> wife to chill with a book and a cat on her lap.  A way to spend time together while </a:t>
            </a:r>
            <a:r>
              <a:rPr lang="en" sz="1500">
                <a:latin typeface="Amaranth"/>
                <a:ea typeface="Amaranth"/>
                <a:cs typeface="Amaranth"/>
                <a:sym typeface="Amaranth"/>
              </a:rPr>
              <a:t>pursuing</a:t>
            </a:r>
            <a:r>
              <a:rPr lang="en" sz="1500">
                <a:latin typeface="Amaranth"/>
                <a:ea typeface="Amaranth"/>
                <a:cs typeface="Amaranth"/>
                <a:sym typeface="Amaranth"/>
              </a:rPr>
              <a:t> different  hobbies. </a:t>
            </a:r>
            <a:endParaRPr sz="1500">
              <a:latin typeface="Amaranth"/>
              <a:ea typeface="Amaranth"/>
              <a:cs typeface="Amaranth"/>
              <a:sym typeface="Amaranth"/>
            </a:endParaRPr>
          </a:p>
        </p:txBody>
      </p:sp>
      <p:sp>
        <p:nvSpPr>
          <p:cNvPr id="187" name="Google Shape;18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
        <p:nvSpPr>
          <p:cNvPr id="188" name="Google Shape;188;p27"/>
          <p:cNvSpPr txBox="1"/>
          <p:nvPr/>
        </p:nvSpPr>
        <p:spPr>
          <a:xfrm>
            <a:off x="8257550" y="4945375"/>
            <a:ext cx="2842200" cy="7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189" name="Google Shape;189;p27"/>
          <p:cNvSpPr txBox="1"/>
          <p:nvPr/>
        </p:nvSpPr>
        <p:spPr>
          <a:xfrm>
            <a:off x="4572000" y="2710175"/>
            <a:ext cx="4166400" cy="2019300"/>
          </a:xfrm>
          <a:prstGeom prst="rect">
            <a:avLst/>
          </a:prstGeom>
          <a:noFill/>
          <a:ln cap="flat" cmpd="sng" w="19050">
            <a:solidFill>
              <a:srgbClr val="F9CB9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Gorditas"/>
                <a:ea typeface="Gorditas"/>
                <a:cs typeface="Gorditas"/>
                <a:sym typeface="Gorditas"/>
              </a:rPr>
              <a:t>Sarah J. 33 years old,  Central KY</a:t>
            </a:r>
            <a:endParaRPr sz="1500">
              <a:solidFill>
                <a:schemeClr val="dk2"/>
              </a:solidFill>
              <a:latin typeface="Gorditas"/>
              <a:ea typeface="Gorditas"/>
              <a:cs typeface="Gorditas"/>
              <a:sym typeface="Gorditas"/>
            </a:endParaRPr>
          </a:p>
          <a:p>
            <a:pPr indent="0" lvl="0" marL="0" rtl="0" algn="l">
              <a:spcBef>
                <a:spcPts val="0"/>
              </a:spcBef>
              <a:spcAft>
                <a:spcPts val="0"/>
              </a:spcAft>
              <a:buNone/>
            </a:pPr>
            <a:r>
              <a:t/>
            </a:r>
            <a:endParaRPr sz="1500">
              <a:solidFill>
                <a:schemeClr val="dk2"/>
              </a:solidFill>
              <a:latin typeface="Amaranth"/>
              <a:ea typeface="Amaranth"/>
              <a:cs typeface="Amaranth"/>
              <a:sym typeface="Amaranth"/>
            </a:endParaRPr>
          </a:p>
          <a:p>
            <a:pPr indent="0" lvl="0" marL="0" rtl="0" algn="l">
              <a:spcBef>
                <a:spcPts val="0"/>
              </a:spcBef>
              <a:spcAft>
                <a:spcPts val="0"/>
              </a:spcAft>
              <a:buNone/>
            </a:pPr>
            <a:r>
              <a:rPr lang="en" sz="1500">
                <a:solidFill>
                  <a:schemeClr val="dk2"/>
                </a:solidFill>
                <a:latin typeface="Amaranth"/>
                <a:ea typeface="Amaranth"/>
                <a:cs typeface="Amaranth"/>
                <a:sym typeface="Amaranth"/>
              </a:rPr>
              <a:t>Sarah is new to the area.  She is hoping to meet people that love board games as much as she does.  Her apartment doesn’t allow pe</a:t>
            </a:r>
            <a:r>
              <a:rPr lang="en" sz="1500">
                <a:solidFill>
                  <a:schemeClr val="dk2"/>
                </a:solidFill>
                <a:latin typeface="Amaranth"/>
                <a:ea typeface="Amaranth"/>
                <a:cs typeface="Amaranth"/>
                <a:sym typeface="Amaranth"/>
              </a:rPr>
              <a:t>ts.</a:t>
            </a:r>
            <a:r>
              <a:rPr lang="en" sz="1500">
                <a:solidFill>
                  <a:schemeClr val="dk2"/>
                </a:solidFill>
                <a:latin typeface="Amaranth"/>
                <a:ea typeface="Amaranth"/>
                <a:cs typeface="Amaranth"/>
                <a:sym typeface="Amaranth"/>
              </a:rPr>
              <a:t>  As a pet lover, Paws and Play will help her with </a:t>
            </a:r>
            <a:r>
              <a:rPr lang="en" sz="1500">
                <a:solidFill>
                  <a:schemeClr val="dk2"/>
                </a:solidFill>
                <a:latin typeface="Amaranth"/>
                <a:ea typeface="Amaranth"/>
                <a:cs typeface="Amaranth"/>
                <a:sym typeface="Amaranth"/>
              </a:rPr>
              <a:t>both issues. </a:t>
            </a:r>
            <a:endParaRPr sz="1500">
              <a:solidFill>
                <a:schemeClr val="dk2"/>
              </a:solidFill>
              <a:latin typeface="Amaranth"/>
              <a:ea typeface="Amaranth"/>
              <a:cs typeface="Amaranth"/>
              <a:sym typeface="Amaranth"/>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4FD"/>
        </a:solidFill>
      </p:bgPr>
    </p:bg>
    <p:spTree>
      <p:nvGrpSpPr>
        <p:cNvPr id="193" name="Shape 193"/>
        <p:cNvGrpSpPr/>
        <p:nvPr/>
      </p:nvGrpSpPr>
      <p:grpSpPr>
        <a:xfrm>
          <a:off x="0" y="0"/>
          <a:ext cx="0" cy="0"/>
          <a:chOff x="0" y="0"/>
          <a:chExt cx="0" cy="0"/>
        </a:xfrm>
      </p:grpSpPr>
      <p:sp>
        <p:nvSpPr>
          <p:cNvPr id="194" name="Google Shape;194;p28"/>
          <p:cNvSpPr txBox="1"/>
          <p:nvPr>
            <p:ph type="title"/>
          </p:nvPr>
        </p:nvSpPr>
        <p:spPr>
          <a:xfrm rot="-987565">
            <a:off x="306933" y="2975209"/>
            <a:ext cx="3706906" cy="661134"/>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latin typeface="Gorditas"/>
                <a:ea typeface="Gorditas"/>
                <a:cs typeface="Gorditas"/>
                <a:sym typeface="Gorditas"/>
              </a:rPr>
              <a:t>Ideation</a:t>
            </a:r>
            <a:endParaRPr sz="2500">
              <a:latin typeface="Gorditas"/>
              <a:ea typeface="Gorditas"/>
              <a:cs typeface="Gorditas"/>
              <a:sym typeface="Gorditas"/>
            </a:endParaRPr>
          </a:p>
        </p:txBody>
      </p:sp>
      <p:sp>
        <p:nvSpPr>
          <p:cNvPr id="195" name="Google Shape;195;p28"/>
          <p:cNvSpPr txBox="1"/>
          <p:nvPr>
            <p:ph idx="1" type="body"/>
          </p:nvPr>
        </p:nvSpPr>
        <p:spPr>
          <a:xfrm>
            <a:off x="4572000" y="1729650"/>
            <a:ext cx="4166400" cy="16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Amaranth"/>
                <a:ea typeface="Amaranth"/>
                <a:cs typeface="Amaranth"/>
                <a:sym typeface="Amaranth"/>
              </a:rPr>
              <a:t>The next few slides show a bit of the creative process.  The first mockup was very rough but the final mock up earned responses like, </a:t>
            </a:r>
            <a:endParaRPr sz="1400">
              <a:latin typeface="Amaranth"/>
              <a:ea typeface="Amaranth"/>
              <a:cs typeface="Amaranth"/>
              <a:sym typeface="Amaranth"/>
            </a:endParaRPr>
          </a:p>
          <a:p>
            <a:pPr indent="0" lvl="0" marL="0" rtl="0" algn="l">
              <a:spcBef>
                <a:spcPts val="1200"/>
              </a:spcBef>
              <a:spcAft>
                <a:spcPts val="1200"/>
              </a:spcAft>
              <a:buNone/>
            </a:pPr>
            <a:r>
              <a:rPr lang="en" sz="1400">
                <a:solidFill>
                  <a:srgbClr val="000000"/>
                </a:solidFill>
                <a:latin typeface="Amaranth"/>
                <a:ea typeface="Amaranth"/>
                <a:cs typeface="Amaranth"/>
                <a:sym typeface="Amaranth"/>
              </a:rPr>
              <a:t>“</a:t>
            </a:r>
            <a:r>
              <a:rPr lang="en" sz="1400">
                <a:solidFill>
                  <a:srgbClr val="434343"/>
                </a:solidFill>
                <a:latin typeface="Amaranth"/>
                <a:ea typeface="Amaranth"/>
                <a:cs typeface="Amaranth"/>
                <a:sym typeface="Amaranth"/>
              </a:rPr>
              <a:t> </a:t>
            </a:r>
            <a:r>
              <a:rPr lang="en" sz="1400">
                <a:solidFill>
                  <a:srgbClr val="434343"/>
                </a:solidFill>
                <a:latin typeface="Amaranth"/>
                <a:ea typeface="Amaranth"/>
                <a:cs typeface="Amaranth"/>
                <a:sym typeface="Amaranth"/>
              </a:rPr>
              <a:t>[after the changes]</a:t>
            </a:r>
            <a:r>
              <a:rPr lang="en" sz="1400">
                <a:solidFill>
                  <a:srgbClr val="434343"/>
                </a:solidFill>
                <a:latin typeface="Amaranth"/>
                <a:ea typeface="Amaranth"/>
                <a:cs typeface="Amaranth"/>
                <a:sym typeface="Amaranth"/>
              </a:rPr>
              <a:t>…Great job…holy smokes.”..</a:t>
            </a:r>
            <a:endParaRPr sz="1400">
              <a:latin typeface="Amaranth"/>
              <a:ea typeface="Amaranth"/>
              <a:cs typeface="Amaranth"/>
              <a:sym typeface="Amaranth"/>
            </a:endParaRPr>
          </a:p>
        </p:txBody>
      </p:sp>
      <p:sp>
        <p:nvSpPr>
          <p:cNvPr id="196" name="Google Shape;19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6FD"/>
        </a:solidFill>
      </p:bgPr>
    </p:bg>
    <p:spTree>
      <p:nvGrpSpPr>
        <p:cNvPr id="200" name="Shape 200"/>
        <p:cNvGrpSpPr/>
        <p:nvPr/>
      </p:nvGrpSpPr>
      <p:grpSpPr>
        <a:xfrm>
          <a:off x="0" y="0"/>
          <a:ext cx="0" cy="0"/>
          <a:chOff x="0" y="0"/>
          <a:chExt cx="0" cy="0"/>
        </a:xfrm>
      </p:grpSpPr>
      <p:sp>
        <p:nvSpPr>
          <p:cNvPr id="201" name="Google Shape;201;p29"/>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
              <a:t>Add photos, screenshots, and mockups of your solution</a:t>
            </a:r>
            <a:endParaRPr i="1"/>
          </a:p>
        </p:txBody>
      </p:sp>
      <p:sp>
        <p:nvSpPr>
          <p:cNvPr id="202" name="Google Shape;20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pic>
        <p:nvPicPr>
          <p:cNvPr id="203" name="Google Shape;203;p29"/>
          <p:cNvPicPr preferRelativeResize="0"/>
          <p:nvPr/>
        </p:nvPicPr>
        <p:blipFill>
          <a:blip r:embed="rId3">
            <a:alphaModFix/>
          </a:blip>
          <a:stretch>
            <a:fillRect/>
          </a:stretch>
        </p:blipFill>
        <p:spPr>
          <a:xfrm>
            <a:off x="492950" y="669100"/>
            <a:ext cx="4183175" cy="2974700"/>
          </a:xfrm>
          <a:prstGeom prst="rect">
            <a:avLst/>
          </a:prstGeom>
          <a:noFill/>
          <a:ln>
            <a:noFill/>
          </a:ln>
        </p:spPr>
      </p:pic>
      <p:sp>
        <p:nvSpPr>
          <p:cNvPr id="204" name="Google Shape;204;p29"/>
          <p:cNvSpPr txBox="1"/>
          <p:nvPr/>
        </p:nvSpPr>
        <p:spPr>
          <a:xfrm>
            <a:off x="5897400" y="1073325"/>
            <a:ext cx="2524800" cy="18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Amaranth"/>
              <a:ea typeface="Amaranth"/>
              <a:cs typeface="Amaranth"/>
              <a:sym typeface="Amaranth"/>
            </a:endParaRPr>
          </a:p>
        </p:txBody>
      </p:sp>
      <p:sp>
        <p:nvSpPr>
          <p:cNvPr id="205" name="Google Shape;205;p29"/>
          <p:cNvSpPr txBox="1"/>
          <p:nvPr/>
        </p:nvSpPr>
        <p:spPr>
          <a:xfrm>
            <a:off x="5568575" y="1333700"/>
            <a:ext cx="2463600" cy="16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Amaranth"/>
                <a:ea typeface="Amaranth"/>
                <a:cs typeface="Amaranth"/>
                <a:sym typeface="Amaranth"/>
              </a:rPr>
              <a:t>My 2nd mockup.  I didn’t use a wireframe and the colors and </a:t>
            </a:r>
            <a:r>
              <a:rPr lang="en">
                <a:solidFill>
                  <a:schemeClr val="dk2"/>
                </a:solidFill>
                <a:latin typeface="Amaranth"/>
                <a:ea typeface="Amaranth"/>
                <a:cs typeface="Amaranth"/>
                <a:sym typeface="Amaranth"/>
              </a:rPr>
              <a:t>styling</a:t>
            </a:r>
            <a:r>
              <a:rPr lang="en">
                <a:solidFill>
                  <a:schemeClr val="dk2"/>
                </a:solidFill>
                <a:latin typeface="Amaranth"/>
                <a:ea typeface="Amaranth"/>
                <a:cs typeface="Amaranth"/>
                <a:sym typeface="Amaranth"/>
              </a:rPr>
              <a:t> are not the best. The layout design was acceptable.  I got rid of the placeholder text as well.</a:t>
            </a:r>
            <a:endParaRPr>
              <a:solidFill>
                <a:schemeClr val="dk2"/>
              </a:solidFill>
              <a:latin typeface="Amaranth"/>
              <a:ea typeface="Amaranth"/>
              <a:cs typeface="Amaranth"/>
              <a:sym typeface="Amaranth"/>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4FD"/>
        </a:solidFill>
      </p:bgPr>
    </p:bg>
    <p:spTree>
      <p:nvGrpSpPr>
        <p:cNvPr id="209" name="Shape 209"/>
        <p:cNvGrpSpPr/>
        <p:nvPr/>
      </p:nvGrpSpPr>
      <p:grpSpPr>
        <a:xfrm>
          <a:off x="0" y="0"/>
          <a:ext cx="0" cy="0"/>
          <a:chOff x="0" y="0"/>
          <a:chExt cx="0" cy="0"/>
        </a:xfrm>
      </p:grpSpPr>
      <p:sp>
        <p:nvSpPr>
          <p:cNvPr id="210" name="Google Shape;210;p30"/>
          <p:cNvSpPr txBox="1"/>
          <p:nvPr>
            <p:ph type="title"/>
          </p:nvPr>
        </p:nvSpPr>
        <p:spPr>
          <a:xfrm rot="-990262">
            <a:off x="45674" y="2762333"/>
            <a:ext cx="4097317" cy="91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a:p>
            <a:pPr indent="0" lvl="0" marL="0" rtl="0" algn="ctr">
              <a:spcBef>
                <a:spcPts val="0"/>
              </a:spcBef>
              <a:spcAft>
                <a:spcPts val="0"/>
              </a:spcAft>
              <a:buNone/>
            </a:pPr>
            <a:r>
              <a:rPr lang="en">
                <a:latin typeface="Gorditas"/>
                <a:ea typeface="Gorditas"/>
                <a:cs typeface="Gorditas"/>
                <a:sym typeface="Gorditas"/>
              </a:rPr>
              <a:t>Usability</a:t>
            </a:r>
            <a:r>
              <a:rPr lang="en">
                <a:latin typeface="Gorditas"/>
                <a:ea typeface="Gorditas"/>
                <a:cs typeface="Gorditas"/>
                <a:sym typeface="Gorditas"/>
              </a:rPr>
              <a:t> Testing</a:t>
            </a:r>
            <a:endParaRPr>
              <a:latin typeface="Gorditas"/>
              <a:ea typeface="Gorditas"/>
              <a:cs typeface="Gorditas"/>
              <a:sym typeface="Gorditas"/>
            </a:endParaRPr>
          </a:p>
        </p:txBody>
      </p:sp>
      <p:sp>
        <p:nvSpPr>
          <p:cNvPr id="211" name="Google Shape;211;p3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70000" lnSpcReduction="20000"/>
          </a:bodyPr>
          <a:lstStyle/>
          <a:p>
            <a:pPr indent="0" lvl="0" marL="0" rtl="0" algn="l">
              <a:lnSpc>
                <a:spcPct val="137500"/>
              </a:lnSpc>
              <a:spcBef>
                <a:spcPts val="0"/>
              </a:spcBef>
              <a:spcAft>
                <a:spcPts val="0"/>
              </a:spcAft>
              <a:buNone/>
            </a:pPr>
            <a:r>
              <a:t/>
            </a:r>
            <a:endParaRPr sz="1600">
              <a:solidFill>
                <a:srgbClr val="001D35"/>
              </a:solidFill>
              <a:highlight>
                <a:srgbClr val="FFFFFF"/>
              </a:highlight>
            </a:endParaRPr>
          </a:p>
          <a:p>
            <a:pPr indent="0" lvl="0" marL="0" rtl="0" algn="l">
              <a:lnSpc>
                <a:spcPct val="137500"/>
              </a:lnSpc>
              <a:spcBef>
                <a:spcPts val="0"/>
              </a:spcBef>
              <a:spcAft>
                <a:spcPts val="0"/>
              </a:spcAft>
              <a:buNone/>
            </a:pPr>
            <a:r>
              <a:rPr lang="en" sz="2000">
                <a:solidFill>
                  <a:srgbClr val="001D35"/>
                </a:solidFill>
                <a:highlight>
                  <a:srgbClr val="FFC4FD"/>
                </a:highlight>
                <a:latin typeface="Amaranth"/>
                <a:ea typeface="Amaranth"/>
                <a:cs typeface="Amaranth"/>
                <a:sym typeface="Amaranth"/>
              </a:rPr>
              <a:t>A variety of people looked over my first mock up page (shown on slide 17) and I received a variety of responses:</a:t>
            </a:r>
            <a:endParaRPr sz="2000">
              <a:solidFill>
                <a:srgbClr val="001D35"/>
              </a:solidFill>
              <a:highlight>
                <a:srgbClr val="FFC4FD"/>
              </a:highlight>
              <a:latin typeface="Amaranth"/>
              <a:ea typeface="Amaranth"/>
              <a:cs typeface="Amaranth"/>
              <a:sym typeface="Amaranth"/>
            </a:endParaRPr>
          </a:p>
          <a:p>
            <a:pPr indent="0" lvl="0" marL="0" rtl="0" algn="l">
              <a:lnSpc>
                <a:spcPct val="137500"/>
              </a:lnSpc>
              <a:spcBef>
                <a:spcPts val="0"/>
              </a:spcBef>
              <a:spcAft>
                <a:spcPts val="0"/>
              </a:spcAft>
              <a:buNone/>
            </a:pPr>
            <a:r>
              <a:t/>
            </a:r>
            <a:endParaRPr sz="2000">
              <a:solidFill>
                <a:srgbClr val="001D35"/>
              </a:solidFill>
              <a:highlight>
                <a:srgbClr val="FFFFFF"/>
              </a:highlight>
              <a:latin typeface="Amaranth"/>
              <a:ea typeface="Amaranth"/>
              <a:cs typeface="Amaranth"/>
              <a:sym typeface="Amaranth"/>
            </a:endParaRPr>
          </a:p>
          <a:p>
            <a:pPr indent="0" lvl="0" marL="0" rtl="0" algn="ctr">
              <a:spcBef>
                <a:spcPts val="0"/>
              </a:spcBef>
              <a:spcAft>
                <a:spcPts val="0"/>
              </a:spcAft>
              <a:buNone/>
            </a:pPr>
            <a:r>
              <a:t/>
            </a:r>
            <a:endParaRPr sz="2000">
              <a:solidFill>
                <a:srgbClr val="000000"/>
              </a:solidFill>
              <a:latin typeface="Amaranth"/>
              <a:ea typeface="Amaranth"/>
              <a:cs typeface="Amaranth"/>
              <a:sym typeface="Amaranth"/>
            </a:endParaRPr>
          </a:p>
          <a:p>
            <a:pPr indent="0" lvl="0" marL="0" rtl="0" algn="ctr">
              <a:spcBef>
                <a:spcPts val="0"/>
              </a:spcBef>
              <a:spcAft>
                <a:spcPts val="0"/>
              </a:spcAft>
              <a:buNone/>
            </a:pPr>
            <a:r>
              <a:rPr i="1" lang="en" sz="2000">
                <a:latin typeface="Amaranth"/>
                <a:ea typeface="Amaranth"/>
                <a:cs typeface="Amaranth"/>
                <a:sym typeface="Amaranth"/>
              </a:rPr>
              <a:t>“...too much  white space”</a:t>
            </a:r>
            <a:endParaRPr i="1" sz="2000">
              <a:latin typeface="Amaranth"/>
              <a:ea typeface="Amaranth"/>
              <a:cs typeface="Amaranth"/>
              <a:sym typeface="Amaranth"/>
            </a:endParaRPr>
          </a:p>
          <a:p>
            <a:pPr indent="0" lvl="0" marL="0" rtl="0" algn="ctr">
              <a:spcBef>
                <a:spcPts val="1200"/>
              </a:spcBef>
              <a:spcAft>
                <a:spcPts val="0"/>
              </a:spcAft>
              <a:buNone/>
            </a:pPr>
            <a:r>
              <a:rPr i="1" lang="en" sz="2000">
                <a:latin typeface="Amaranth"/>
                <a:ea typeface="Amaranth"/>
                <a:cs typeface="Amaranth"/>
                <a:sym typeface="Amaranth"/>
              </a:rPr>
              <a:t>“colors need work”</a:t>
            </a:r>
            <a:endParaRPr i="1" sz="2000">
              <a:latin typeface="Amaranth"/>
              <a:ea typeface="Amaranth"/>
              <a:cs typeface="Amaranth"/>
              <a:sym typeface="Amaranth"/>
            </a:endParaRPr>
          </a:p>
          <a:p>
            <a:pPr indent="0" lvl="0" marL="0" rtl="0" algn="ctr">
              <a:spcBef>
                <a:spcPts val="1200"/>
              </a:spcBef>
              <a:spcAft>
                <a:spcPts val="0"/>
              </a:spcAft>
              <a:buNone/>
            </a:pPr>
            <a:r>
              <a:rPr i="1" lang="en" sz="2000">
                <a:latin typeface="Amaranth"/>
                <a:ea typeface="Amaranth"/>
                <a:cs typeface="Amaranth"/>
                <a:sym typeface="Amaranth"/>
              </a:rPr>
              <a:t>“.. need F or Z formation”</a:t>
            </a:r>
            <a:endParaRPr i="1" sz="2000">
              <a:latin typeface="Amaranth"/>
              <a:ea typeface="Amaranth"/>
              <a:cs typeface="Amaranth"/>
              <a:sym typeface="Amaranth"/>
            </a:endParaRPr>
          </a:p>
          <a:p>
            <a:pPr indent="0" lvl="0" marL="0" rtl="0" algn="ctr">
              <a:spcBef>
                <a:spcPts val="1200"/>
              </a:spcBef>
              <a:spcAft>
                <a:spcPts val="0"/>
              </a:spcAft>
              <a:buNone/>
            </a:pPr>
            <a:r>
              <a:rPr i="1" lang="en" sz="2000">
                <a:latin typeface="Amaranth"/>
                <a:ea typeface="Amaranth"/>
                <a:cs typeface="Amaranth"/>
                <a:sym typeface="Amaranth"/>
              </a:rPr>
              <a:t>“Where is the main image?”</a:t>
            </a:r>
            <a:endParaRPr i="1" sz="2000">
              <a:latin typeface="Amaranth"/>
              <a:ea typeface="Amaranth"/>
              <a:cs typeface="Amaranth"/>
              <a:sym typeface="Amaranth"/>
            </a:endParaRPr>
          </a:p>
          <a:p>
            <a:pPr indent="0" lvl="0" marL="0" rtl="0" algn="ctr">
              <a:spcBef>
                <a:spcPts val="1200"/>
              </a:spcBef>
              <a:spcAft>
                <a:spcPts val="0"/>
              </a:spcAft>
              <a:buNone/>
            </a:pPr>
            <a:r>
              <a:t/>
            </a:r>
            <a:endParaRPr i="1" sz="2000">
              <a:latin typeface="Amaranth"/>
              <a:ea typeface="Amaranth"/>
              <a:cs typeface="Amaranth"/>
              <a:sym typeface="Amaranth"/>
            </a:endParaRPr>
          </a:p>
          <a:p>
            <a:pPr indent="0" lvl="0" marL="0" rtl="0" algn="l">
              <a:spcBef>
                <a:spcPts val="1200"/>
              </a:spcBef>
              <a:spcAft>
                <a:spcPts val="0"/>
              </a:spcAft>
              <a:buNone/>
            </a:pPr>
            <a:r>
              <a:rPr lang="en" sz="2000">
                <a:latin typeface="Amaranth"/>
                <a:ea typeface="Amaranth"/>
                <a:cs typeface="Amaranth"/>
                <a:sym typeface="Amaranth"/>
              </a:rPr>
              <a:t>I listened and did another </a:t>
            </a:r>
            <a:r>
              <a:rPr lang="en" sz="2000">
                <a:latin typeface="Amaranth"/>
                <a:ea typeface="Amaranth"/>
                <a:cs typeface="Amaranth"/>
                <a:sym typeface="Amaranth"/>
              </a:rPr>
              <a:t>assessment</a:t>
            </a:r>
            <a:r>
              <a:rPr lang="en" sz="2000">
                <a:latin typeface="Amaranth"/>
                <a:ea typeface="Amaranth"/>
                <a:cs typeface="Amaranth"/>
                <a:sym typeface="Amaranth"/>
              </a:rPr>
              <a:t> as to what I wanted versus what the user would want. </a:t>
            </a:r>
            <a:endParaRPr sz="2000">
              <a:latin typeface="Amaranth"/>
              <a:ea typeface="Amaranth"/>
              <a:cs typeface="Amaranth"/>
              <a:sym typeface="Amaranth"/>
            </a:endParaRPr>
          </a:p>
          <a:p>
            <a:pPr indent="0" lvl="0" marL="0" rtl="0" algn="ctr">
              <a:spcBef>
                <a:spcPts val="1200"/>
              </a:spcBef>
              <a:spcAft>
                <a:spcPts val="1200"/>
              </a:spcAft>
              <a:buNone/>
            </a:pPr>
            <a:r>
              <a:t/>
            </a:r>
            <a:endParaRPr i="1">
              <a:latin typeface="Amaranth"/>
              <a:ea typeface="Amaranth"/>
              <a:cs typeface="Amaranth"/>
              <a:sym typeface="Amaranth"/>
            </a:endParaRPr>
          </a:p>
        </p:txBody>
      </p:sp>
      <p:sp>
        <p:nvSpPr>
          <p:cNvPr id="212" name="Google Shape;21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6FD"/>
        </a:solidFill>
      </p:bgPr>
    </p:bg>
    <p:spTree>
      <p:nvGrpSpPr>
        <p:cNvPr id="216" name="Shape 216"/>
        <p:cNvGrpSpPr/>
        <p:nvPr/>
      </p:nvGrpSpPr>
      <p:grpSpPr>
        <a:xfrm>
          <a:off x="0" y="0"/>
          <a:ext cx="0" cy="0"/>
          <a:chOff x="0" y="0"/>
          <a:chExt cx="0" cy="0"/>
        </a:xfrm>
      </p:grpSpPr>
      <p:sp>
        <p:nvSpPr>
          <p:cNvPr id="217" name="Google Shape;217;p31"/>
          <p:cNvSpPr txBox="1"/>
          <p:nvPr>
            <p:ph type="title"/>
          </p:nvPr>
        </p:nvSpPr>
        <p:spPr>
          <a:xfrm rot="-983358">
            <a:off x="95870" y="3067423"/>
            <a:ext cx="4127410" cy="650162"/>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Gorditas"/>
                <a:ea typeface="Gorditas"/>
                <a:cs typeface="Gorditas"/>
                <a:sym typeface="Gorditas"/>
              </a:rPr>
              <a:t>High-Fidelity Designs</a:t>
            </a:r>
            <a:endParaRPr>
              <a:latin typeface="Gorditas"/>
              <a:ea typeface="Gorditas"/>
              <a:cs typeface="Gorditas"/>
              <a:sym typeface="Gorditas"/>
            </a:endParaRPr>
          </a:p>
        </p:txBody>
      </p:sp>
      <p:sp>
        <p:nvSpPr>
          <p:cNvPr id="218" name="Google Shape;218;p3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Amaranth"/>
              <a:buChar char="➢"/>
            </a:pPr>
            <a:r>
              <a:rPr i="1" lang="en" sz="1400">
                <a:latin typeface="Amaranth"/>
                <a:ea typeface="Amaranth"/>
                <a:cs typeface="Amaranth"/>
                <a:sym typeface="Amaranth"/>
              </a:rPr>
              <a:t>A lot of changes from the lo-fi mockup. Colors of the page sections were drastically altered, location of certain areas moved, and the flow changed for the better.</a:t>
            </a:r>
            <a:endParaRPr i="1" sz="1400">
              <a:latin typeface="Amaranth"/>
              <a:ea typeface="Amaranth"/>
              <a:cs typeface="Amaranth"/>
              <a:sym typeface="Amaranth"/>
            </a:endParaRPr>
          </a:p>
          <a:p>
            <a:pPr indent="-317500" lvl="0" marL="457200" rtl="0" algn="l">
              <a:spcBef>
                <a:spcPts val="0"/>
              </a:spcBef>
              <a:spcAft>
                <a:spcPts val="0"/>
              </a:spcAft>
              <a:buSzPts val="1400"/>
              <a:buFont typeface="Amaranth"/>
              <a:buChar char="➢"/>
            </a:pPr>
            <a:r>
              <a:rPr i="1" lang="en" sz="1400">
                <a:latin typeface="Amaranth"/>
                <a:ea typeface="Amaranth"/>
                <a:cs typeface="Amaranth"/>
                <a:sym typeface="Amaranth"/>
              </a:rPr>
              <a:t>The cats were the main focus.  Gaming can happen in many locations (library, friends homes, etc) but how often can you game with cats? </a:t>
            </a:r>
            <a:endParaRPr i="1" sz="1400">
              <a:latin typeface="Amaranth"/>
              <a:ea typeface="Amaranth"/>
              <a:cs typeface="Amaranth"/>
              <a:sym typeface="Amaranth"/>
            </a:endParaRPr>
          </a:p>
          <a:p>
            <a:pPr indent="-317500" lvl="0" marL="457200" rtl="0" algn="l">
              <a:spcBef>
                <a:spcPts val="0"/>
              </a:spcBef>
              <a:spcAft>
                <a:spcPts val="0"/>
              </a:spcAft>
              <a:buSzPts val="1400"/>
              <a:buFont typeface="Amaranth"/>
              <a:buChar char="➢"/>
            </a:pPr>
            <a:r>
              <a:rPr i="1" lang="en" sz="1400">
                <a:latin typeface="Amaranth"/>
                <a:ea typeface="Amaranth"/>
                <a:cs typeface="Amaranth"/>
                <a:sym typeface="Amaranth"/>
              </a:rPr>
              <a:t>The inspiration for the scrolling game bar came from Netflix.  I </a:t>
            </a:r>
            <a:r>
              <a:rPr i="1" lang="en" sz="1400">
                <a:latin typeface="Amaranth"/>
                <a:ea typeface="Amaranth"/>
                <a:cs typeface="Amaranth"/>
                <a:sym typeface="Amaranth"/>
              </a:rPr>
              <a:t>briefly</a:t>
            </a:r>
            <a:r>
              <a:rPr i="1" lang="en" sz="1400">
                <a:latin typeface="Amaranth"/>
                <a:ea typeface="Amaranth"/>
                <a:cs typeface="Amaranth"/>
                <a:sym typeface="Amaranth"/>
              </a:rPr>
              <a:t> considered doing the entire site that way but decided to pass on that concept. Some other parts of the page were inspired by my quilting </a:t>
            </a:r>
            <a:r>
              <a:rPr i="1" lang="en" sz="1400">
                <a:latin typeface="Amaranth"/>
                <a:ea typeface="Amaranth"/>
                <a:cs typeface="Amaranth"/>
                <a:sym typeface="Amaranth"/>
              </a:rPr>
              <a:t>website</a:t>
            </a:r>
            <a:r>
              <a:rPr i="1" lang="en" sz="1400">
                <a:latin typeface="Amaranth"/>
                <a:ea typeface="Amaranth"/>
                <a:cs typeface="Amaranth"/>
                <a:sym typeface="Amaranth"/>
              </a:rPr>
              <a:t>.</a:t>
            </a:r>
            <a:endParaRPr i="1" sz="1400">
              <a:latin typeface="Amaranth"/>
              <a:ea typeface="Amaranth"/>
              <a:cs typeface="Amaranth"/>
              <a:sym typeface="Amaranth"/>
            </a:endParaRPr>
          </a:p>
        </p:txBody>
      </p:sp>
      <p:sp>
        <p:nvSpPr>
          <p:cNvPr id="219" name="Google Shape;21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4FD"/>
        </a:solidFill>
      </p:bgPr>
    </p:bg>
    <p:spTree>
      <p:nvGrpSpPr>
        <p:cNvPr id="69" name="Shape 69"/>
        <p:cNvGrpSpPr/>
        <p:nvPr/>
      </p:nvGrpSpPr>
      <p:grpSpPr>
        <a:xfrm>
          <a:off x="0" y="0"/>
          <a:ext cx="0" cy="0"/>
          <a:chOff x="0" y="0"/>
          <a:chExt cx="0" cy="0"/>
        </a:xfrm>
      </p:grpSpPr>
      <p:sp>
        <p:nvSpPr>
          <p:cNvPr id="70" name="Google Shape;70;p14"/>
          <p:cNvSpPr txBox="1"/>
          <p:nvPr>
            <p:ph type="title"/>
          </p:nvPr>
        </p:nvSpPr>
        <p:spPr>
          <a:xfrm>
            <a:off x="63400" y="920650"/>
            <a:ext cx="3507300" cy="1517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500">
                <a:latin typeface="Gorditas"/>
                <a:ea typeface="Gorditas"/>
                <a:cs typeface="Gorditas"/>
                <a:sym typeface="Gorditas"/>
              </a:rPr>
              <a:t>Table of Contents</a:t>
            </a:r>
            <a:endParaRPr sz="2500">
              <a:latin typeface="Gorditas"/>
              <a:ea typeface="Gorditas"/>
              <a:cs typeface="Gorditas"/>
              <a:sym typeface="Gorditas"/>
            </a:endParaRPr>
          </a:p>
        </p:txBody>
      </p:sp>
      <p:sp>
        <p:nvSpPr>
          <p:cNvPr id="71" name="Google Shape;7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
        <p:nvSpPr>
          <p:cNvPr id="72" name="Google Shape;72;p14"/>
          <p:cNvSpPr txBox="1"/>
          <p:nvPr/>
        </p:nvSpPr>
        <p:spPr>
          <a:xfrm>
            <a:off x="4196150" y="89600"/>
            <a:ext cx="40872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Gorditas"/>
              <a:buChar char="➢"/>
            </a:pPr>
            <a:r>
              <a:rPr b="1" lang="en">
                <a:solidFill>
                  <a:schemeClr val="dk2"/>
                </a:solidFill>
                <a:latin typeface="Gorditas"/>
                <a:ea typeface="Gorditas"/>
                <a:cs typeface="Gorditas"/>
                <a:sym typeface="Gorditas"/>
              </a:rPr>
              <a:t>Introduction</a:t>
            </a:r>
            <a:endParaRPr b="1">
              <a:solidFill>
                <a:schemeClr val="dk2"/>
              </a:solidFill>
              <a:latin typeface="Gorditas"/>
              <a:ea typeface="Gorditas"/>
              <a:cs typeface="Gorditas"/>
              <a:sym typeface="Gorditas"/>
            </a:endParaRPr>
          </a:p>
          <a:p>
            <a:pPr indent="196850" lvl="0" marL="457200" rtl="0" algn="l">
              <a:spcBef>
                <a:spcPts val="0"/>
              </a:spcBef>
              <a:spcAft>
                <a:spcPts val="0"/>
              </a:spcAft>
              <a:buClr>
                <a:schemeClr val="dk2"/>
              </a:buClr>
              <a:buSzPts val="1400"/>
              <a:buFont typeface="Amaranth"/>
              <a:buAutoNum type="alphaLcPeriod"/>
            </a:pPr>
            <a:r>
              <a:rPr lang="en">
                <a:solidFill>
                  <a:schemeClr val="dk2"/>
                </a:solidFill>
                <a:latin typeface="Amaranth"/>
                <a:ea typeface="Amaranth"/>
                <a:cs typeface="Amaranth"/>
                <a:sym typeface="Amaranth"/>
              </a:rPr>
              <a:t>Overview</a:t>
            </a:r>
            <a:endParaRPr>
              <a:solidFill>
                <a:schemeClr val="dk2"/>
              </a:solidFill>
              <a:latin typeface="Amaranth"/>
              <a:ea typeface="Amaranth"/>
              <a:cs typeface="Amaranth"/>
              <a:sym typeface="Amaranth"/>
            </a:endParaRPr>
          </a:p>
          <a:p>
            <a:pPr indent="196850" lvl="0" marL="457200" rtl="0" algn="l">
              <a:spcBef>
                <a:spcPts val="0"/>
              </a:spcBef>
              <a:spcAft>
                <a:spcPts val="0"/>
              </a:spcAft>
              <a:buClr>
                <a:schemeClr val="dk2"/>
              </a:buClr>
              <a:buSzPts val="1400"/>
              <a:buFont typeface="Amaranth"/>
              <a:buAutoNum type="alphaLcPeriod"/>
            </a:pPr>
            <a:r>
              <a:rPr lang="en">
                <a:solidFill>
                  <a:schemeClr val="dk2"/>
                </a:solidFill>
                <a:latin typeface="Amaranth"/>
                <a:ea typeface="Amaranth"/>
                <a:cs typeface="Amaranth"/>
                <a:sym typeface="Amaranth"/>
              </a:rPr>
              <a:t>Project Prompt</a:t>
            </a:r>
            <a:endParaRPr>
              <a:solidFill>
                <a:schemeClr val="dk2"/>
              </a:solidFill>
              <a:latin typeface="Amaranth"/>
              <a:ea typeface="Amaranth"/>
              <a:cs typeface="Amaranth"/>
              <a:sym typeface="Amaranth"/>
            </a:endParaRPr>
          </a:p>
          <a:p>
            <a:pPr indent="196850" lvl="0" marL="457200" rtl="0" algn="l">
              <a:spcBef>
                <a:spcPts val="0"/>
              </a:spcBef>
              <a:spcAft>
                <a:spcPts val="0"/>
              </a:spcAft>
              <a:buClr>
                <a:schemeClr val="dk2"/>
              </a:buClr>
              <a:buSzPts val="1400"/>
              <a:buFont typeface="Amaranth"/>
              <a:buAutoNum type="alphaLcPeriod"/>
            </a:pPr>
            <a:r>
              <a:rPr lang="en">
                <a:solidFill>
                  <a:schemeClr val="dk2"/>
                </a:solidFill>
                <a:latin typeface="Amaranth"/>
                <a:ea typeface="Amaranth"/>
                <a:cs typeface="Amaranth"/>
                <a:sym typeface="Amaranth"/>
              </a:rPr>
              <a:t>Brand Guidelines overview</a:t>
            </a:r>
            <a:endParaRPr>
              <a:solidFill>
                <a:schemeClr val="dk2"/>
              </a:solidFill>
              <a:latin typeface="Amaranth"/>
              <a:ea typeface="Amaranth"/>
              <a:cs typeface="Amaranth"/>
              <a:sym typeface="Amaranth"/>
            </a:endParaRPr>
          </a:p>
          <a:p>
            <a:pPr indent="196850" lvl="0" marL="457200" rtl="0" algn="l">
              <a:spcBef>
                <a:spcPts val="0"/>
              </a:spcBef>
              <a:spcAft>
                <a:spcPts val="0"/>
              </a:spcAft>
              <a:buClr>
                <a:schemeClr val="dk2"/>
              </a:buClr>
              <a:buSzPts val="1400"/>
              <a:buFont typeface="Amaranth"/>
              <a:buAutoNum type="alphaLcPeriod"/>
            </a:pPr>
            <a:r>
              <a:rPr lang="en">
                <a:solidFill>
                  <a:schemeClr val="dk2"/>
                </a:solidFill>
                <a:latin typeface="Amaranth"/>
                <a:ea typeface="Amaranth"/>
                <a:cs typeface="Amaranth"/>
                <a:sym typeface="Amaranth"/>
              </a:rPr>
              <a:t>Components library overview</a:t>
            </a:r>
            <a:endParaRPr>
              <a:solidFill>
                <a:schemeClr val="dk2"/>
              </a:solidFill>
              <a:latin typeface="Amaranth"/>
              <a:ea typeface="Amaranth"/>
              <a:cs typeface="Amaranth"/>
              <a:sym typeface="Amaranth"/>
            </a:endParaRPr>
          </a:p>
        </p:txBody>
      </p:sp>
      <p:sp>
        <p:nvSpPr>
          <p:cNvPr id="73" name="Google Shape;73;p14"/>
          <p:cNvSpPr txBox="1"/>
          <p:nvPr/>
        </p:nvSpPr>
        <p:spPr>
          <a:xfrm>
            <a:off x="4196150" y="1351700"/>
            <a:ext cx="4379700" cy="1887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Font typeface="Gorditas"/>
              <a:buChar char="➢"/>
            </a:pPr>
            <a:r>
              <a:rPr b="1" lang="en">
                <a:solidFill>
                  <a:schemeClr val="dk2"/>
                </a:solidFill>
                <a:latin typeface="Gorditas"/>
                <a:ea typeface="Gorditas"/>
                <a:cs typeface="Gorditas"/>
                <a:sym typeface="Gorditas"/>
              </a:rPr>
              <a:t>Process</a:t>
            </a:r>
            <a:endParaRPr b="1">
              <a:solidFill>
                <a:schemeClr val="dk2"/>
              </a:solidFill>
              <a:latin typeface="Gorditas"/>
              <a:ea typeface="Gorditas"/>
              <a:cs typeface="Gorditas"/>
              <a:sym typeface="Gorditas"/>
            </a:endParaRPr>
          </a:p>
          <a:p>
            <a:pPr indent="-317500" lvl="1" marL="914400" rtl="0" algn="l">
              <a:lnSpc>
                <a:spcPct val="115000"/>
              </a:lnSpc>
              <a:spcBef>
                <a:spcPts val="0"/>
              </a:spcBef>
              <a:spcAft>
                <a:spcPts val="0"/>
              </a:spcAft>
              <a:buClr>
                <a:schemeClr val="dk2"/>
              </a:buClr>
              <a:buSzPts val="1400"/>
              <a:buFont typeface="Amaranth"/>
              <a:buAutoNum type="alphaLcPeriod"/>
            </a:pPr>
            <a:r>
              <a:rPr lang="en">
                <a:solidFill>
                  <a:schemeClr val="dk2"/>
                </a:solidFill>
                <a:latin typeface="Amaranth"/>
                <a:ea typeface="Amaranth"/>
                <a:cs typeface="Amaranth"/>
                <a:sym typeface="Amaranth"/>
              </a:rPr>
              <a:t>Market Research &amp; Competitive Analysis</a:t>
            </a:r>
            <a:endParaRPr>
              <a:solidFill>
                <a:schemeClr val="dk2"/>
              </a:solidFill>
              <a:latin typeface="Amaranth"/>
              <a:ea typeface="Amaranth"/>
              <a:cs typeface="Amaranth"/>
              <a:sym typeface="Amaranth"/>
            </a:endParaRPr>
          </a:p>
          <a:p>
            <a:pPr indent="-317500" lvl="1" marL="914400" rtl="0" algn="l">
              <a:lnSpc>
                <a:spcPct val="115000"/>
              </a:lnSpc>
              <a:spcBef>
                <a:spcPts val="0"/>
              </a:spcBef>
              <a:spcAft>
                <a:spcPts val="0"/>
              </a:spcAft>
              <a:buClr>
                <a:schemeClr val="dk2"/>
              </a:buClr>
              <a:buSzPts val="1400"/>
              <a:buFont typeface="Amaranth"/>
              <a:buAutoNum type="alphaLcPeriod"/>
            </a:pPr>
            <a:r>
              <a:rPr lang="en">
                <a:solidFill>
                  <a:schemeClr val="dk2"/>
                </a:solidFill>
                <a:latin typeface="Amaranth"/>
                <a:ea typeface="Amaranth"/>
                <a:cs typeface="Amaranth"/>
                <a:sym typeface="Amaranth"/>
              </a:rPr>
              <a:t>User Research &amp; Interviews</a:t>
            </a:r>
            <a:endParaRPr>
              <a:solidFill>
                <a:schemeClr val="dk2"/>
              </a:solidFill>
              <a:latin typeface="Amaranth"/>
              <a:ea typeface="Amaranth"/>
              <a:cs typeface="Amaranth"/>
              <a:sym typeface="Amaranth"/>
            </a:endParaRPr>
          </a:p>
          <a:p>
            <a:pPr indent="-317500" lvl="1" marL="914400" rtl="0" algn="l">
              <a:lnSpc>
                <a:spcPct val="115000"/>
              </a:lnSpc>
              <a:spcBef>
                <a:spcPts val="0"/>
              </a:spcBef>
              <a:spcAft>
                <a:spcPts val="0"/>
              </a:spcAft>
              <a:buClr>
                <a:schemeClr val="dk2"/>
              </a:buClr>
              <a:buSzPts val="1400"/>
              <a:buFont typeface="Amaranth"/>
              <a:buAutoNum type="alphaLcPeriod"/>
            </a:pPr>
            <a:r>
              <a:rPr lang="en">
                <a:solidFill>
                  <a:schemeClr val="dk2"/>
                </a:solidFill>
                <a:latin typeface="Amaranth"/>
                <a:ea typeface="Amaranth"/>
                <a:cs typeface="Amaranth"/>
                <a:sym typeface="Amaranth"/>
              </a:rPr>
              <a:t>Ideation</a:t>
            </a:r>
            <a:endParaRPr>
              <a:solidFill>
                <a:schemeClr val="dk2"/>
              </a:solidFill>
              <a:latin typeface="Amaranth"/>
              <a:ea typeface="Amaranth"/>
              <a:cs typeface="Amaranth"/>
              <a:sym typeface="Amaranth"/>
            </a:endParaRPr>
          </a:p>
          <a:p>
            <a:pPr indent="-317500" lvl="1" marL="914400" rtl="0" algn="l">
              <a:lnSpc>
                <a:spcPct val="115000"/>
              </a:lnSpc>
              <a:spcBef>
                <a:spcPts val="0"/>
              </a:spcBef>
              <a:spcAft>
                <a:spcPts val="0"/>
              </a:spcAft>
              <a:buClr>
                <a:schemeClr val="dk2"/>
              </a:buClr>
              <a:buSzPts val="1400"/>
              <a:buFont typeface="Amaranth"/>
              <a:buAutoNum type="alphaLcPeriod"/>
            </a:pPr>
            <a:r>
              <a:rPr lang="en">
                <a:solidFill>
                  <a:schemeClr val="dk2"/>
                </a:solidFill>
                <a:latin typeface="Amaranth"/>
                <a:ea typeface="Amaranth"/>
                <a:cs typeface="Amaranth"/>
                <a:sym typeface="Amaranth"/>
              </a:rPr>
              <a:t>Prototyping</a:t>
            </a:r>
            <a:endParaRPr>
              <a:solidFill>
                <a:schemeClr val="dk2"/>
              </a:solidFill>
              <a:latin typeface="Amaranth"/>
              <a:ea typeface="Amaranth"/>
              <a:cs typeface="Amaranth"/>
              <a:sym typeface="Amaranth"/>
            </a:endParaRPr>
          </a:p>
          <a:p>
            <a:pPr indent="-317500" lvl="1" marL="914400" rtl="0" algn="l">
              <a:lnSpc>
                <a:spcPct val="115000"/>
              </a:lnSpc>
              <a:spcBef>
                <a:spcPts val="0"/>
              </a:spcBef>
              <a:spcAft>
                <a:spcPts val="0"/>
              </a:spcAft>
              <a:buClr>
                <a:schemeClr val="dk2"/>
              </a:buClr>
              <a:buSzPts val="1400"/>
              <a:buFont typeface="Amaranth"/>
              <a:buAutoNum type="alphaLcPeriod"/>
            </a:pPr>
            <a:r>
              <a:rPr lang="en">
                <a:solidFill>
                  <a:schemeClr val="dk2"/>
                </a:solidFill>
                <a:latin typeface="Amaranth"/>
                <a:ea typeface="Amaranth"/>
                <a:cs typeface="Amaranth"/>
                <a:sym typeface="Amaranth"/>
              </a:rPr>
              <a:t>Affinity &amp; Usability Testing</a:t>
            </a:r>
            <a:endParaRPr>
              <a:solidFill>
                <a:schemeClr val="dk2"/>
              </a:solidFill>
              <a:latin typeface="Amaranth"/>
              <a:ea typeface="Amaranth"/>
              <a:cs typeface="Amaranth"/>
              <a:sym typeface="Amaranth"/>
            </a:endParaRPr>
          </a:p>
          <a:p>
            <a:pPr indent="-317500" lvl="1" marL="914400" rtl="0" algn="l">
              <a:lnSpc>
                <a:spcPct val="115000"/>
              </a:lnSpc>
              <a:spcBef>
                <a:spcPts val="0"/>
              </a:spcBef>
              <a:spcAft>
                <a:spcPts val="0"/>
              </a:spcAft>
              <a:buClr>
                <a:schemeClr val="dk2"/>
              </a:buClr>
              <a:buSzPts val="1400"/>
              <a:buFont typeface="Amaranth"/>
              <a:buAutoNum type="alphaLcPeriod"/>
            </a:pPr>
            <a:r>
              <a:rPr lang="en">
                <a:solidFill>
                  <a:schemeClr val="dk2"/>
                </a:solidFill>
                <a:latin typeface="Amaranth"/>
                <a:ea typeface="Amaranth"/>
                <a:cs typeface="Amaranth"/>
                <a:sym typeface="Amaranth"/>
              </a:rPr>
              <a:t>Iteration</a:t>
            </a:r>
            <a:endParaRPr>
              <a:solidFill>
                <a:schemeClr val="dk2"/>
              </a:solidFill>
              <a:latin typeface="Amaranth"/>
              <a:ea typeface="Amaranth"/>
              <a:cs typeface="Amaranth"/>
              <a:sym typeface="Amaranth"/>
            </a:endParaRPr>
          </a:p>
        </p:txBody>
      </p:sp>
      <p:sp>
        <p:nvSpPr>
          <p:cNvPr id="74" name="Google Shape;74;p14"/>
          <p:cNvSpPr txBox="1"/>
          <p:nvPr/>
        </p:nvSpPr>
        <p:spPr>
          <a:xfrm>
            <a:off x="4196150" y="3238700"/>
            <a:ext cx="35073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Font typeface="Gorditas"/>
              <a:buChar char="➢"/>
            </a:pPr>
            <a:r>
              <a:rPr b="1" lang="en">
                <a:solidFill>
                  <a:schemeClr val="dk2"/>
                </a:solidFill>
                <a:latin typeface="Gorditas"/>
                <a:ea typeface="Gorditas"/>
                <a:cs typeface="Gorditas"/>
                <a:sym typeface="Gorditas"/>
              </a:rPr>
              <a:t>Outcomes</a:t>
            </a:r>
            <a:endParaRPr b="1">
              <a:solidFill>
                <a:schemeClr val="dk2"/>
              </a:solidFill>
              <a:latin typeface="Gorditas"/>
              <a:ea typeface="Gorditas"/>
              <a:cs typeface="Gorditas"/>
              <a:sym typeface="Gorditas"/>
            </a:endParaRPr>
          </a:p>
          <a:p>
            <a:pPr indent="-317500" lvl="1" marL="914400" rtl="0" algn="l">
              <a:lnSpc>
                <a:spcPct val="115000"/>
              </a:lnSpc>
              <a:spcBef>
                <a:spcPts val="0"/>
              </a:spcBef>
              <a:spcAft>
                <a:spcPts val="0"/>
              </a:spcAft>
              <a:buClr>
                <a:schemeClr val="dk2"/>
              </a:buClr>
              <a:buSzPts val="1400"/>
              <a:buFont typeface="Amaranth"/>
              <a:buAutoNum type="alphaLcPeriod"/>
            </a:pPr>
            <a:r>
              <a:rPr lang="en">
                <a:solidFill>
                  <a:schemeClr val="dk2"/>
                </a:solidFill>
                <a:latin typeface="Amaranth"/>
                <a:ea typeface="Amaranth"/>
                <a:cs typeface="Amaranth"/>
                <a:sym typeface="Amaranth"/>
              </a:rPr>
              <a:t>Results</a:t>
            </a:r>
            <a:endParaRPr>
              <a:solidFill>
                <a:schemeClr val="dk2"/>
              </a:solidFill>
              <a:latin typeface="Amaranth"/>
              <a:ea typeface="Amaranth"/>
              <a:cs typeface="Amaranth"/>
              <a:sym typeface="Amaranth"/>
            </a:endParaRPr>
          </a:p>
          <a:p>
            <a:pPr indent="-317500" lvl="1" marL="914400" rtl="0" algn="l">
              <a:lnSpc>
                <a:spcPct val="115000"/>
              </a:lnSpc>
              <a:spcBef>
                <a:spcPts val="0"/>
              </a:spcBef>
              <a:spcAft>
                <a:spcPts val="0"/>
              </a:spcAft>
              <a:buClr>
                <a:schemeClr val="dk2"/>
              </a:buClr>
              <a:buSzPts val="1400"/>
              <a:buFont typeface="Amaranth"/>
              <a:buAutoNum type="alphaLcPeriod"/>
            </a:pPr>
            <a:r>
              <a:rPr lang="en">
                <a:solidFill>
                  <a:schemeClr val="dk2"/>
                </a:solidFill>
                <a:latin typeface="Amaranth"/>
                <a:ea typeface="Amaranth"/>
                <a:cs typeface="Amaranth"/>
                <a:sym typeface="Amaranth"/>
              </a:rPr>
              <a:t>Challenges</a:t>
            </a:r>
            <a:endParaRPr>
              <a:solidFill>
                <a:schemeClr val="dk2"/>
              </a:solidFill>
              <a:latin typeface="Amaranth"/>
              <a:ea typeface="Amaranth"/>
              <a:cs typeface="Amaranth"/>
              <a:sym typeface="Amaranth"/>
            </a:endParaRPr>
          </a:p>
          <a:p>
            <a:pPr indent="-317500" lvl="1" marL="914400" rtl="0" algn="l">
              <a:lnSpc>
                <a:spcPct val="115000"/>
              </a:lnSpc>
              <a:spcBef>
                <a:spcPts val="0"/>
              </a:spcBef>
              <a:spcAft>
                <a:spcPts val="0"/>
              </a:spcAft>
              <a:buClr>
                <a:schemeClr val="dk2"/>
              </a:buClr>
              <a:buSzPts val="1400"/>
              <a:buFont typeface="Amaranth"/>
              <a:buAutoNum type="alphaLcPeriod"/>
            </a:pPr>
            <a:r>
              <a:rPr lang="en">
                <a:solidFill>
                  <a:schemeClr val="dk2"/>
                </a:solidFill>
                <a:latin typeface="Amaranth"/>
                <a:ea typeface="Amaranth"/>
                <a:cs typeface="Amaranth"/>
                <a:sym typeface="Amaranth"/>
              </a:rPr>
              <a:t>Lessons Learned</a:t>
            </a:r>
            <a:endParaRPr>
              <a:solidFill>
                <a:schemeClr val="dk2"/>
              </a:solidFill>
              <a:latin typeface="Amaranth"/>
              <a:ea typeface="Amaranth"/>
              <a:cs typeface="Amaranth"/>
              <a:sym typeface="Amaranth"/>
            </a:endParaRPr>
          </a:p>
          <a:p>
            <a:pPr indent="-317500" lvl="1" marL="914400" rtl="0" algn="l">
              <a:lnSpc>
                <a:spcPct val="115000"/>
              </a:lnSpc>
              <a:spcBef>
                <a:spcPts val="0"/>
              </a:spcBef>
              <a:spcAft>
                <a:spcPts val="0"/>
              </a:spcAft>
              <a:buClr>
                <a:schemeClr val="dk2"/>
              </a:buClr>
              <a:buSzPts val="1400"/>
              <a:buFont typeface="Amaranth"/>
              <a:buAutoNum type="alphaLcPeriod"/>
            </a:pPr>
            <a:r>
              <a:rPr lang="en">
                <a:solidFill>
                  <a:schemeClr val="dk2"/>
                </a:solidFill>
                <a:latin typeface="Amaranth"/>
                <a:ea typeface="Amaranth"/>
                <a:cs typeface="Amaranth"/>
                <a:sym typeface="Amaranth"/>
              </a:rPr>
              <a:t>Opportunities</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4FD"/>
        </a:solidFill>
      </p:bgPr>
    </p:bg>
    <p:spTree>
      <p:nvGrpSpPr>
        <p:cNvPr id="223" name="Shape 223"/>
        <p:cNvGrpSpPr/>
        <p:nvPr/>
      </p:nvGrpSpPr>
      <p:grpSpPr>
        <a:xfrm>
          <a:off x="0" y="0"/>
          <a:ext cx="0" cy="0"/>
          <a:chOff x="0" y="0"/>
          <a:chExt cx="0" cy="0"/>
        </a:xfrm>
      </p:grpSpPr>
      <p:sp>
        <p:nvSpPr>
          <p:cNvPr id="224" name="Google Shape;224;p32"/>
          <p:cNvSpPr txBox="1"/>
          <p:nvPr>
            <p:ph idx="1" type="body"/>
          </p:nvPr>
        </p:nvSpPr>
        <p:spPr>
          <a:xfrm>
            <a:off x="26475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
              <a:t>Final wireframe and mockup for desktop </a:t>
            </a:r>
            <a:endParaRPr i="1"/>
          </a:p>
        </p:txBody>
      </p:sp>
      <p:sp>
        <p:nvSpPr>
          <p:cNvPr id="225" name="Google Shape;22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pic>
        <p:nvPicPr>
          <p:cNvPr id="226" name="Google Shape;226;p32"/>
          <p:cNvPicPr preferRelativeResize="0"/>
          <p:nvPr/>
        </p:nvPicPr>
        <p:blipFill>
          <a:blip r:embed="rId3">
            <a:alphaModFix/>
          </a:blip>
          <a:stretch>
            <a:fillRect/>
          </a:stretch>
        </p:blipFill>
        <p:spPr>
          <a:xfrm>
            <a:off x="626775" y="164125"/>
            <a:ext cx="3161523" cy="3881774"/>
          </a:xfrm>
          <a:prstGeom prst="rect">
            <a:avLst/>
          </a:prstGeom>
          <a:noFill/>
          <a:ln cap="flat" cmpd="sng" w="9525">
            <a:solidFill>
              <a:schemeClr val="dk1"/>
            </a:solidFill>
            <a:prstDash val="solid"/>
            <a:round/>
            <a:headEnd len="sm" w="sm" type="none"/>
            <a:tailEnd len="sm" w="sm" type="none"/>
          </a:ln>
        </p:spPr>
      </p:pic>
      <p:pic>
        <p:nvPicPr>
          <p:cNvPr id="227" name="Google Shape;227;p32"/>
          <p:cNvPicPr preferRelativeResize="0"/>
          <p:nvPr/>
        </p:nvPicPr>
        <p:blipFill>
          <a:blip r:embed="rId4">
            <a:alphaModFix/>
          </a:blip>
          <a:stretch>
            <a:fillRect/>
          </a:stretch>
        </p:blipFill>
        <p:spPr>
          <a:xfrm>
            <a:off x="5231325" y="212975"/>
            <a:ext cx="3241134" cy="388177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6FD"/>
        </a:solidFill>
      </p:bgPr>
    </p:bg>
    <p:spTree>
      <p:nvGrpSpPr>
        <p:cNvPr id="231" name="Shape 231"/>
        <p:cNvGrpSpPr/>
        <p:nvPr/>
      </p:nvGrpSpPr>
      <p:grpSpPr>
        <a:xfrm>
          <a:off x="0" y="0"/>
          <a:ext cx="0" cy="0"/>
          <a:chOff x="0" y="0"/>
          <a:chExt cx="0" cy="0"/>
        </a:xfrm>
      </p:grpSpPr>
      <p:sp>
        <p:nvSpPr>
          <p:cNvPr id="232" name="Google Shape;232;p33"/>
          <p:cNvSpPr txBox="1"/>
          <p:nvPr>
            <p:ph idx="1" type="body"/>
          </p:nvPr>
        </p:nvSpPr>
        <p:spPr>
          <a:xfrm>
            <a:off x="26475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
              <a:t>Final wireframe and mockup for mobile.</a:t>
            </a:r>
            <a:endParaRPr i="1"/>
          </a:p>
        </p:txBody>
      </p:sp>
      <p:sp>
        <p:nvSpPr>
          <p:cNvPr id="233" name="Google Shape;23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pic>
        <p:nvPicPr>
          <p:cNvPr id="234" name="Google Shape;234;p33"/>
          <p:cNvPicPr preferRelativeResize="0"/>
          <p:nvPr/>
        </p:nvPicPr>
        <p:blipFill rotWithShape="1">
          <a:blip r:embed="rId3">
            <a:alphaModFix/>
          </a:blip>
          <a:srcRect b="41995" l="0" r="0" t="0"/>
          <a:stretch/>
        </p:blipFill>
        <p:spPr>
          <a:xfrm>
            <a:off x="4290200" y="285250"/>
            <a:ext cx="1121950" cy="3498276"/>
          </a:xfrm>
          <a:prstGeom prst="rect">
            <a:avLst/>
          </a:prstGeom>
          <a:noFill/>
          <a:ln>
            <a:noFill/>
          </a:ln>
        </p:spPr>
      </p:pic>
      <p:pic>
        <p:nvPicPr>
          <p:cNvPr id="235" name="Google Shape;235;p33"/>
          <p:cNvPicPr preferRelativeResize="0"/>
          <p:nvPr/>
        </p:nvPicPr>
        <p:blipFill>
          <a:blip r:embed="rId4">
            <a:alphaModFix/>
          </a:blip>
          <a:stretch>
            <a:fillRect/>
          </a:stretch>
        </p:blipFill>
        <p:spPr>
          <a:xfrm>
            <a:off x="628625" y="357725"/>
            <a:ext cx="1467450" cy="3160177"/>
          </a:xfrm>
          <a:prstGeom prst="rect">
            <a:avLst/>
          </a:prstGeom>
          <a:noFill/>
          <a:ln>
            <a:noFill/>
          </a:ln>
        </p:spPr>
      </p:pic>
      <p:pic>
        <p:nvPicPr>
          <p:cNvPr id="236" name="Google Shape;236;p33"/>
          <p:cNvPicPr preferRelativeResize="0"/>
          <p:nvPr/>
        </p:nvPicPr>
        <p:blipFill rotWithShape="1">
          <a:blip r:embed="rId3">
            <a:alphaModFix/>
          </a:blip>
          <a:srcRect b="0" l="0" r="0" t="58669"/>
          <a:stretch/>
        </p:blipFill>
        <p:spPr>
          <a:xfrm>
            <a:off x="6021650" y="285250"/>
            <a:ext cx="1121950" cy="2304179"/>
          </a:xfrm>
          <a:prstGeom prst="rect">
            <a:avLst/>
          </a:prstGeom>
          <a:noFill/>
          <a:ln>
            <a:noFill/>
          </a:ln>
        </p:spPr>
      </p:pic>
      <p:cxnSp>
        <p:nvCxnSpPr>
          <p:cNvPr id="237" name="Google Shape;237;p33"/>
          <p:cNvCxnSpPr>
            <a:stCxn id="234" idx="2"/>
            <a:endCxn id="236" idx="0"/>
          </p:cNvCxnSpPr>
          <p:nvPr/>
        </p:nvCxnSpPr>
        <p:spPr>
          <a:xfrm rot="-5400000">
            <a:off x="3967825" y="1168576"/>
            <a:ext cx="3498300" cy="1731600"/>
          </a:xfrm>
          <a:prstGeom prst="curvedConnector5">
            <a:avLst>
              <a:gd fmla="val -6807" name="adj1"/>
              <a:gd fmla="val 49996" name="adj2"/>
              <a:gd fmla="val 106806" name="adj3"/>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4FD"/>
        </a:solidFill>
      </p:bgPr>
    </p:bg>
    <p:spTree>
      <p:nvGrpSpPr>
        <p:cNvPr id="241" name="Shape 241"/>
        <p:cNvGrpSpPr/>
        <p:nvPr/>
      </p:nvGrpSpPr>
      <p:grpSpPr>
        <a:xfrm>
          <a:off x="0" y="0"/>
          <a:ext cx="0" cy="0"/>
          <a:chOff x="0" y="0"/>
          <a:chExt cx="0" cy="0"/>
        </a:xfrm>
      </p:grpSpPr>
      <p:sp>
        <p:nvSpPr>
          <p:cNvPr id="242" name="Google Shape;242;p34"/>
          <p:cNvSpPr txBox="1"/>
          <p:nvPr>
            <p:ph type="title"/>
          </p:nvPr>
        </p:nvSpPr>
        <p:spPr>
          <a:xfrm rot="-988868">
            <a:off x="375379" y="2990279"/>
            <a:ext cx="3706384" cy="622026"/>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Gorditas"/>
                <a:ea typeface="Gorditas"/>
                <a:cs typeface="Gorditas"/>
                <a:sym typeface="Gorditas"/>
              </a:rPr>
              <a:t>Usability Testing</a:t>
            </a:r>
            <a:endParaRPr sz="2500">
              <a:latin typeface="Gorditas"/>
              <a:ea typeface="Gorditas"/>
              <a:cs typeface="Gorditas"/>
              <a:sym typeface="Gorditas"/>
            </a:endParaRPr>
          </a:p>
        </p:txBody>
      </p:sp>
      <p:sp>
        <p:nvSpPr>
          <p:cNvPr id="243" name="Google Shape;243;p3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latin typeface="Amaranth"/>
                <a:ea typeface="Amaranth"/>
                <a:cs typeface="Amaranth"/>
                <a:sym typeface="Amaranth"/>
              </a:rPr>
              <a:t>To see what people thought of the mock up, I created a survey and asked questions about layout, likes, dislikes and ease of use.</a:t>
            </a:r>
            <a:endParaRPr sz="1400">
              <a:latin typeface="Amaranth"/>
              <a:ea typeface="Amaranth"/>
              <a:cs typeface="Amaranth"/>
              <a:sym typeface="Amaranth"/>
            </a:endParaRPr>
          </a:p>
          <a:p>
            <a:pPr indent="0" lvl="0" marL="0" rtl="0" algn="l">
              <a:spcBef>
                <a:spcPts val="1200"/>
              </a:spcBef>
              <a:spcAft>
                <a:spcPts val="0"/>
              </a:spcAft>
              <a:buNone/>
            </a:pPr>
            <a:r>
              <a:rPr lang="en" sz="1400">
                <a:latin typeface="Amaranth"/>
                <a:ea typeface="Amaranth"/>
                <a:cs typeface="Amaranth"/>
                <a:sym typeface="Amaranth"/>
              </a:rPr>
              <a:t>I was hoping that it would flow well and have a good design,  I wasn’t looking for anything other than honest opinions.</a:t>
            </a:r>
            <a:endParaRPr sz="1400">
              <a:latin typeface="Amaranth"/>
              <a:ea typeface="Amaranth"/>
              <a:cs typeface="Amaranth"/>
              <a:sym typeface="Amaranth"/>
            </a:endParaRPr>
          </a:p>
          <a:p>
            <a:pPr indent="0" lvl="0" marL="0" rtl="0" algn="l">
              <a:spcBef>
                <a:spcPts val="1200"/>
              </a:spcBef>
              <a:spcAft>
                <a:spcPts val="1200"/>
              </a:spcAft>
              <a:buNone/>
            </a:pPr>
            <a:r>
              <a:rPr lang="en" sz="1400">
                <a:latin typeface="Amaranth"/>
                <a:ea typeface="Amaranth"/>
                <a:cs typeface="Amaranth"/>
                <a:sym typeface="Amaranth"/>
              </a:rPr>
              <a:t>Some people loved it and some didn’t like  certain aspects, such as the “lorem ibsum” text that was used and the load rate of the image. </a:t>
            </a:r>
            <a:endParaRPr i="1" sz="1400">
              <a:latin typeface="Amaranth"/>
              <a:ea typeface="Amaranth"/>
              <a:cs typeface="Amaranth"/>
              <a:sym typeface="Amaranth"/>
            </a:endParaRPr>
          </a:p>
        </p:txBody>
      </p:sp>
      <p:sp>
        <p:nvSpPr>
          <p:cNvPr id="244" name="Google Shape;24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6FD"/>
        </a:solidFill>
      </p:bgPr>
    </p:bg>
    <p:spTree>
      <p:nvGrpSpPr>
        <p:cNvPr id="248" name="Shape 248"/>
        <p:cNvGrpSpPr/>
        <p:nvPr/>
      </p:nvGrpSpPr>
      <p:grpSpPr>
        <a:xfrm>
          <a:off x="0" y="0"/>
          <a:ext cx="0" cy="0"/>
          <a:chOff x="0" y="0"/>
          <a:chExt cx="0" cy="0"/>
        </a:xfrm>
      </p:grpSpPr>
      <p:sp>
        <p:nvSpPr>
          <p:cNvPr id="249" name="Google Shape;249;p35"/>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
              <a:t>Survey Results</a:t>
            </a:r>
            <a:endParaRPr i="1"/>
          </a:p>
        </p:txBody>
      </p:sp>
      <p:sp>
        <p:nvSpPr>
          <p:cNvPr id="250" name="Google Shape;25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pic>
        <p:nvPicPr>
          <p:cNvPr id="251" name="Google Shape;251;p35"/>
          <p:cNvPicPr preferRelativeResize="0"/>
          <p:nvPr/>
        </p:nvPicPr>
        <p:blipFill>
          <a:blip r:embed="rId3">
            <a:alphaModFix/>
          </a:blip>
          <a:stretch>
            <a:fillRect/>
          </a:stretch>
        </p:blipFill>
        <p:spPr>
          <a:xfrm>
            <a:off x="70200" y="81950"/>
            <a:ext cx="4350949" cy="2870275"/>
          </a:xfrm>
          <a:prstGeom prst="rect">
            <a:avLst/>
          </a:prstGeom>
          <a:noFill/>
          <a:ln>
            <a:noFill/>
          </a:ln>
        </p:spPr>
      </p:pic>
      <p:pic>
        <p:nvPicPr>
          <p:cNvPr id="252" name="Google Shape;252;p35"/>
          <p:cNvPicPr preferRelativeResize="0"/>
          <p:nvPr/>
        </p:nvPicPr>
        <p:blipFill>
          <a:blip r:embed="rId4">
            <a:alphaModFix/>
          </a:blip>
          <a:stretch>
            <a:fillRect/>
          </a:stretch>
        </p:blipFill>
        <p:spPr>
          <a:xfrm>
            <a:off x="4572000" y="81950"/>
            <a:ext cx="4350955" cy="2870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6FD"/>
        </a:solidFill>
      </p:bgPr>
    </p:bg>
    <p:spTree>
      <p:nvGrpSpPr>
        <p:cNvPr id="256" name="Shape 256"/>
        <p:cNvGrpSpPr/>
        <p:nvPr/>
      </p:nvGrpSpPr>
      <p:grpSpPr>
        <a:xfrm>
          <a:off x="0" y="0"/>
          <a:ext cx="0" cy="0"/>
          <a:chOff x="0" y="0"/>
          <a:chExt cx="0" cy="0"/>
        </a:xfrm>
      </p:grpSpPr>
      <p:sp>
        <p:nvSpPr>
          <p:cNvPr id="257" name="Google Shape;257;p36"/>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
              <a:t>Survey Results</a:t>
            </a:r>
            <a:endParaRPr i="1"/>
          </a:p>
        </p:txBody>
      </p:sp>
      <p:sp>
        <p:nvSpPr>
          <p:cNvPr id="258" name="Google Shape;25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pic>
        <p:nvPicPr>
          <p:cNvPr id="259" name="Google Shape;259;p36"/>
          <p:cNvPicPr preferRelativeResize="0"/>
          <p:nvPr/>
        </p:nvPicPr>
        <p:blipFill rotWithShape="1">
          <a:blip r:embed="rId3">
            <a:alphaModFix/>
          </a:blip>
          <a:srcRect b="0" l="0" r="0" t="0"/>
          <a:stretch/>
        </p:blipFill>
        <p:spPr>
          <a:xfrm>
            <a:off x="152400" y="152400"/>
            <a:ext cx="4319475" cy="2942550"/>
          </a:xfrm>
          <a:prstGeom prst="rect">
            <a:avLst/>
          </a:prstGeom>
          <a:noFill/>
          <a:ln>
            <a:noFill/>
          </a:ln>
        </p:spPr>
      </p:pic>
      <p:pic>
        <p:nvPicPr>
          <p:cNvPr id="260" name="Google Shape;260;p36"/>
          <p:cNvPicPr preferRelativeResize="0"/>
          <p:nvPr/>
        </p:nvPicPr>
        <p:blipFill>
          <a:blip r:embed="rId4">
            <a:alphaModFix/>
          </a:blip>
          <a:stretch>
            <a:fillRect/>
          </a:stretch>
        </p:blipFill>
        <p:spPr>
          <a:xfrm>
            <a:off x="4794250" y="152400"/>
            <a:ext cx="4164925" cy="29425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6FD"/>
        </a:solidFill>
      </p:bgPr>
    </p:bg>
    <p:spTree>
      <p:nvGrpSpPr>
        <p:cNvPr id="264" name="Shape 264"/>
        <p:cNvGrpSpPr/>
        <p:nvPr/>
      </p:nvGrpSpPr>
      <p:grpSpPr>
        <a:xfrm>
          <a:off x="0" y="0"/>
          <a:ext cx="0" cy="0"/>
          <a:chOff x="0" y="0"/>
          <a:chExt cx="0" cy="0"/>
        </a:xfrm>
      </p:grpSpPr>
      <p:sp>
        <p:nvSpPr>
          <p:cNvPr id="265" name="Google Shape;265;p37"/>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
              <a:t>T</a:t>
            </a:r>
            <a:r>
              <a:rPr i="1" lang="en"/>
              <a:t>he pieces of the site that needed improvement</a:t>
            </a:r>
            <a:endParaRPr i="1"/>
          </a:p>
        </p:txBody>
      </p:sp>
      <p:sp>
        <p:nvSpPr>
          <p:cNvPr id="266" name="Google Shape;26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pic>
        <p:nvPicPr>
          <p:cNvPr id="267" name="Google Shape;267;p37"/>
          <p:cNvPicPr preferRelativeResize="0"/>
          <p:nvPr/>
        </p:nvPicPr>
        <p:blipFill>
          <a:blip r:embed="rId3">
            <a:alphaModFix/>
          </a:blip>
          <a:stretch>
            <a:fillRect/>
          </a:stretch>
        </p:blipFill>
        <p:spPr>
          <a:xfrm>
            <a:off x="3069825" y="114125"/>
            <a:ext cx="3241134" cy="3881774"/>
          </a:xfrm>
          <a:prstGeom prst="rect">
            <a:avLst/>
          </a:prstGeom>
          <a:noFill/>
          <a:ln cap="flat" cmpd="sng" w="9525">
            <a:solidFill>
              <a:schemeClr val="dk1"/>
            </a:solidFill>
            <a:prstDash val="solid"/>
            <a:round/>
            <a:headEnd len="sm" w="sm" type="none"/>
            <a:tailEnd len="sm" w="sm" type="none"/>
          </a:ln>
        </p:spPr>
      </p:pic>
      <p:sp>
        <p:nvSpPr>
          <p:cNvPr id="268" name="Google Shape;268;p37"/>
          <p:cNvSpPr txBox="1"/>
          <p:nvPr/>
        </p:nvSpPr>
        <p:spPr>
          <a:xfrm>
            <a:off x="97000" y="2289650"/>
            <a:ext cx="2726400" cy="393600"/>
          </a:xfrm>
          <a:prstGeom prst="rect">
            <a:avLst/>
          </a:prstGeom>
          <a:noFill/>
          <a:ln cap="flat" cmpd="sng" w="19050">
            <a:solidFill>
              <a:srgbClr val="134F5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Amaranth"/>
                <a:ea typeface="Amaranth"/>
                <a:cs typeface="Amaranth"/>
                <a:sym typeface="Amaranth"/>
              </a:rPr>
              <a:t>“Got rid of the placeholder text”</a:t>
            </a:r>
            <a:endParaRPr>
              <a:solidFill>
                <a:schemeClr val="dk2"/>
              </a:solidFill>
              <a:latin typeface="Amaranth"/>
              <a:ea typeface="Amaranth"/>
              <a:cs typeface="Amaranth"/>
              <a:sym typeface="Amaranth"/>
            </a:endParaRPr>
          </a:p>
        </p:txBody>
      </p:sp>
      <p:cxnSp>
        <p:nvCxnSpPr>
          <p:cNvPr id="269" name="Google Shape;269;p37"/>
          <p:cNvCxnSpPr>
            <a:stCxn id="268" idx="3"/>
          </p:cNvCxnSpPr>
          <p:nvPr/>
        </p:nvCxnSpPr>
        <p:spPr>
          <a:xfrm>
            <a:off x="2823400" y="2486450"/>
            <a:ext cx="446700" cy="196800"/>
          </a:xfrm>
          <a:prstGeom prst="straightConnector1">
            <a:avLst/>
          </a:prstGeom>
          <a:noFill/>
          <a:ln cap="flat" cmpd="sng" w="9525">
            <a:solidFill>
              <a:schemeClr val="dk2"/>
            </a:solidFill>
            <a:prstDash val="solid"/>
            <a:round/>
            <a:headEnd len="med" w="med" type="none"/>
            <a:tailEnd len="med" w="med" type="triangle"/>
          </a:ln>
        </p:spPr>
      </p:cxnSp>
      <p:cxnSp>
        <p:nvCxnSpPr>
          <p:cNvPr id="270" name="Google Shape;270;p37"/>
          <p:cNvCxnSpPr>
            <a:stCxn id="268" idx="3"/>
          </p:cNvCxnSpPr>
          <p:nvPr/>
        </p:nvCxnSpPr>
        <p:spPr>
          <a:xfrm flipH="1" rot="10800000">
            <a:off x="2823400" y="1526450"/>
            <a:ext cx="422700" cy="960000"/>
          </a:xfrm>
          <a:prstGeom prst="straightConnector1">
            <a:avLst/>
          </a:prstGeom>
          <a:noFill/>
          <a:ln cap="flat" cmpd="sng" w="9525">
            <a:solidFill>
              <a:schemeClr val="dk2"/>
            </a:solidFill>
            <a:prstDash val="solid"/>
            <a:round/>
            <a:headEnd len="med" w="med" type="none"/>
            <a:tailEnd len="med" w="med" type="triangle"/>
          </a:ln>
        </p:spPr>
      </p:cxnSp>
      <p:sp>
        <p:nvSpPr>
          <p:cNvPr id="271" name="Google Shape;271;p37"/>
          <p:cNvSpPr txBox="1"/>
          <p:nvPr/>
        </p:nvSpPr>
        <p:spPr>
          <a:xfrm>
            <a:off x="812000" y="621500"/>
            <a:ext cx="1690800" cy="3936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Amaranth"/>
                <a:ea typeface="Amaranth"/>
                <a:cs typeface="Amaranth"/>
                <a:sym typeface="Amaranth"/>
              </a:rPr>
              <a:t>Used hero Image</a:t>
            </a:r>
            <a:endParaRPr>
              <a:solidFill>
                <a:schemeClr val="dk2"/>
              </a:solidFill>
              <a:latin typeface="Amaranth"/>
              <a:ea typeface="Amaranth"/>
              <a:cs typeface="Amaranth"/>
              <a:sym typeface="Amaranth"/>
            </a:endParaRPr>
          </a:p>
        </p:txBody>
      </p:sp>
      <p:cxnSp>
        <p:nvCxnSpPr>
          <p:cNvPr id="272" name="Google Shape;272;p37"/>
          <p:cNvCxnSpPr>
            <a:stCxn id="271" idx="3"/>
          </p:cNvCxnSpPr>
          <p:nvPr/>
        </p:nvCxnSpPr>
        <p:spPr>
          <a:xfrm>
            <a:off x="2502800" y="818300"/>
            <a:ext cx="607200" cy="41400"/>
          </a:xfrm>
          <a:prstGeom prst="straightConnector1">
            <a:avLst/>
          </a:prstGeom>
          <a:noFill/>
          <a:ln cap="flat" cmpd="sng" w="9525">
            <a:solidFill>
              <a:schemeClr val="dk2"/>
            </a:solidFill>
            <a:prstDash val="solid"/>
            <a:round/>
            <a:headEnd len="med" w="med" type="none"/>
            <a:tailEnd len="med" w="med" type="triangle"/>
          </a:ln>
        </p:spPr>
      </p:cxnSp>
      <p:sp>
        <p:nvSpPr>
          <p:cNvPr id="273" name="Google Shape;273;p37"/>
          <p:cNvSpPr txBox="1"/>
          <p:nvPr/>
        </p:nvSpPr>
        <p:spPr>
          <a:xfrm>
            <a:off x="6812750" y="3029300"/>
            <a:ext cx="2107500" cy="5451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Amaranth"/>
                <a:ea typeface="Amaranth"/>
                <a:cs typeface="Amaranth"/>
                <a:sym typeface="Amaranth"/>
              </a:rPr>
              <a:t>Rearranged the adoption card contents.</a:t>
            </a:r>
            <a:endParaRPr>
              <a:solidFill>
                <a:schemeClr val="dk2"/>
              </a:solidFill>
              <a:latin typeface="Amaranth"/>
              <a:ea typeface="Amaranth"/>
              <a:cs typeface="Amaranth"/>
              <a:sym typeface="Amaranth"/>
            </a:endParaRPr>
          </a:p>
        </p:txBody>
      </p:sp>
      <p:sp>
        <p:nvSpPr>
          <p:cNvPr id="274" name="Google Shape;274;p37"/>
          <p:cNvSpPr txBox="1"/>
          <p:nvPr/>
        </p:nvSpPr>
        <p:spPr>
          <a:xfrm>
            <a:off x="6705575" y="435950"/>
            <a:ext cx="2117100" cy="579300"/>
          </a:xfrm>
          <a:prstGeom prst="rect">
            <a:avLst/>
          </a:prstGeom>
          <a:noFill/>
          <a:ln cap="flat" cmpd="sng" w="9525">
            <a:solidFill>
              <a:srgbClr val="3C78D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Amaranth"/>
                <a:ea typeface="Amaranth"/>
                <a:cs typeface="Amaranth"/>
                <a:sym typeface="Amaranth"/>
              </a:rPr>
              <a:t>Removed the cat navigation</a:t>
            </a:r>
            <a:endParaRPr>
              <a:solidFill>
                <a:schemeClr val="dk2"/>
              </a:solidFill>
              <a:latin typeface="Amaranth"/>
              <a:ea typeface="Amaranth"/>
              <a:cs typeface="Amaranth"/>
              <a:sym typeface="Amaranth"/>
            </a:endParaRPr>
          </a:p>
        </p:txBody>
      </p:sp>
      <p:cxnSp>
        <p:nvCxnSpPr>
          <p:cNvPr id="275" name="Google Shape;275;p37"/>
          <p:cNvCxnSpPr>
            <a:stCxn id="274" idx="1"/>
            <a:endCxn id="267" idx="0"/>
          </p:cNvCxnSpPr>
          <p:nvPr/>
        </p:nvCxnSpPr>
        <p:spPr>
          <a:xfrm rot="10800000">
            <a:off x="4690475" y="114200"/>
            <a:ext cx="2015100" cy="611400"/>
          </a:xfrm>
          <a:prstGeom prst="straightConnector1">
            <a:avLst/>
          </a:prstGeom>
          <a:noFill/>
          <a:ln cap="flat" cmpd="sng" w="9525">
            <a:solidFill>
              <a:schemeClr val="dk2"/>
            </a:solidFill>
            <a:prstDash val="solid"/>
            <a:round/>
            <a:headEnd len="med" w="med" type="none"/>
            <a:tailEnd len="med" w="med" type="triangle"/>
          </a:ln>
        </p:spPr>
      </p:cxnSp>
      <p:cxnSp>
        <p:nvCxnSpPr>
          <p:cNvPr id="276" name="Google Shape;276;p37"/>
          <p:cNvCxnSpPr>
            <a:stCxn id="273" idx="1"/>
          </p:cNvCxnSpPr>
          <p:nvPr/>
        </p:nvCxnSpPr>
        <p:spPr>
          <a:xfrm flipH="1">
            <a:off x="4550450" y="3301850"/>
            <a:ext cx="2262300" cy="308100"/>
          </a:xfrm>
          <a:prstGeom prst="straightConnector1">
            <a:avLst/>
          </a:prstGeom>
          <a:noFill/>
          <a:ln cap="flat" cmpd="sng" w="9525">
            <a:solidFill>
              <a:schemeClr val="dk2"/>
            </a:solidFill>
            <a:prstDash val="solid"/>
            <a:round/>
            <a:headEnd len="med" w="med" type="none"/>
            <a:tailEnd len="med" w="med" type="triangle"/>
          </a:ln>
        </p:spPr>
      </p:cxnSp>
      <p:sp>
        <p:nvSpPr>
          <p:cNvPr id="277" name="Google Shape;277;p37"/>
          <p:cNvSpPr txBox="1"/>
          <p:nvPr/>
        </p:nvSpPr>
        <p:spPr>
          <a:xfrm>
            <a:off x="6967525" y="1621625"/>
            <a:ext cx="2200200" cy="4605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Amaranth"/>
                <a:ea typeface="Amaranth"/>
                <a:cs typeface="Amaranth"/>
                <a:sym typeface="Amaranth"/>
              </a:rPr>
              <a:t>Overall color scheme</a:t>
            </a:r>
            <a:endParaRPr>
              <a:solidFill>
                <a:schemeClr val="dk2"/>
              </a:solidFill>
              <a:latin typeface="Amaranth"/>
              <a:ea typeface="Amaranth"/>
              <a:cs typeface="Amaranth"/>
              <a:sym typeface="Amaranth"/>
            </a:endParaRPr>
          </a:p>
        </p:txBody>
      </p:sp>
      <p:cxnSp>
        <p:nvCxnSpPr>
          <p:cNvPr id="278" name="Google Shape;278;p37"/>
          <p:cNvCxnSpPr>
            <a:stCxn id="277" idx="1"/>
            <a:endCxn id="267" idx="2"/>
          </p:cNvCxnSpPr>
          <p:nvPr/>
        </p:nvCxnSpPr>
        <p:spPr>
          <a:xfrm flipH="1">
            <a:off x="4690525" y="1851875"/>
            <a:ext cx="2277000" cy="2144100"/>
          </a:xfrm>
          <a:prstGeom prst="bentConnector4">
            <a:avLst>
              <a:gd fmla="val 14417" name="adj1"/>
              <a:gd fmla="val 111103" name="adj2"/>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4FD"/>
        </a:solidFill>
      </p:bgPr>
    </p:bg>
    <p:spTree>
      <p:nvGrpSpPr>
        <p:cNvPr id="282" name="Shape 282"/>
        <p:cNvGrpSpPr/>
        <p:nvPr/>
      </p:nvGrpSpPr>
      <p:grpSpPr>
        <a:xfrm>
          <a:off x="0" y="0"/>
          <a:ext cx="0" cy="0"/>
          <a:chOff x="0" y="0"/>
          <a:chExt cx="0" cy="0"/>
        </a:xfrm>
      </p:grpSpPr>
      <p:sp>
        <p:nvSpPr>
          <p:cNvPr id="283" name="Google Shape;283;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
        <p:nvSpPr>
          <p:cNvPr id="284" name="Google Shape;284;p38"/>
          <p:cNvSpPr txBox="1"/>
          <p:nvPr/>
        </p:nvSpPr>
        <p:spPr>
          <a:xfrm rot="-990298">
            <a:off x="607548" y="3111184"/>
            <a:ext cx="3000015" cy="56952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Gorditas"/>
                <a:ea typeface="Gorditas"/>
                <a:cs typeface="Gorditas"/>
                <a:sym typeface="Gorditas"/>
              </a:rPr>
              <a:t>Conclusion</a:t>
            </a:r>
            <a:endParaRPr/>
          </a:p>
        </p:txBody>
      </p:sp>
      <p:sp>
        <p:nvSpPr>
          <p:cNvPr id="285" name="Google Shape;285;p38"/>
          <p:cNvSpPr txBox="1"/>
          <p:nvPr>
            <p:ph idx="1" type="body"/>
          </p:nvPr>
        </p:nvSpPr>
        <p:spPr>
          <a:xfrm>
            <a:off x="4658800" y="1858500"/>
            <a:ext cx="3954000" cy="475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Amaranth"/>
              <a:buChar char="➢"/>
            </a:pPr>
            <a:r>
              <a:rPr lang="en" sz="1400">
                <a:latin typeface="Amaranth"/>
                <a:ea typeface="Amaranth"/>
                <a:cs typeface="Amaranth"/>
                <a:sym typeface="Amaranth"/>
              </a:rPr>
              <a:t>Insights</a:t>
            </a:r>
            <a:endParaRPr sz="1400">
              <a:latin typeface="Amaranth"/>
              <a:ea typeface="Amaranth"/>
              <a:cs typeface="Amaranth"/>
              <a:sym typeface="Amaranth"/>
            </a:endParaRPr>
          </a:p>
        </p:txBody>
      </p:sp>
      <p:sp>
        <p:nvSpPr>
          <p:cNvPr id="286" name="Google Shape;286;p38"/>
          <p:cNvSpPr txBox="1"/>
          <p:nvPr/>
        </p:nvSpPr>
        <p:spPr>
          <a:xfrm>
            <a:off x="4658800" y="2334000"/>
            <a:ext cx="4186200" cy="475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Amaranth"/>
              <a:buChar char="➢"/>
            </a:pPr>
            <a:r>
              <a:rPr lang="en">
                <a:solidFill>
                  <a:schemeClr val="dk2"/>
                </a:solidFill>
                <a:latin typeface="Amaranth"/>
                <a:ea typeface="Amaranth"/>
                <a:cs typeface="Amaranth"/>
                <a:sym typeface="Amaranth"/>
              </a:rPr>
              <a:t>Challenges</a:t>
            </a:r>
            <a:endParaRPr>
              <a:solidFill>
                <a:schemeClr val="dk2"/>
              </a:solidFill>
              <a:latin typeface="Roboto"/>
              <a:ea typeface="Roboto"/>
              <a:cs typeface="Roboto"/>
              <a:sym typeface="Roboto"/>
            </a:endParaRPr>
          </a:p>
        </p:txBody>
      </p:sp>
      <p:sp>
        <p:nvSpPr>
          <p:cNvPr id="287" name="Google Shape;287;p38"/>
          <p:cNvSpPr txBox="1"/>
          <p:nvPr/>
        </p:nvSpPr>
        <p:spPr>
          <a:xfrm>
            <a:off x="4658800" y="2809500"/>
            <a:ext cx="3490200" cy="475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Amaranth"/>
              <a:buChar char="➢"/>
            </a:pPr>
            <a:r>
              <a:rPr lang="en">
                <a:solidFill>
                  <a:schemeClr val="dk2"/>
                </a:solidFill>
                <a:latin typeface="Amaranth"/>
                <a:ea typeface="Amaranth"/>
                <a:cs typeface="Amaranth"/>
                <a:sym typeface="Amaranth"/>
              </a:rPr>
              <a:t>Lessons Learned</a:t>
            </a:r>
            <a:endParaRPr>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1800"/>
                                        <p:tgtEl>
                                          <p:spTgt spid="285"/>
                                        </p:tgtEl>
                                        <p:attrNameLst>
                                          <p:attrName>ppt_x</p:attrName>
                                        </p:attrNameLst>
                                      </p:cBhvr>
                                      <p:tavLst>
                                        <p:tav fmla="" tm="0">
                                          <p:val>
                                            <p:strVal val="#ppt_x+1"/>
                                          </p:val>
                                        </p:tav>
                                        <p:tav fmla="" tm="100000">
                                          <p:val>
                                            <p:strVal val="#ppt_x"/>
                                          </p:val>
                                        </p:tav>
                                      </p:tavLst>
                                    </p:anim>
                                  </p:childTnLst>
                                </p:cTn>
                              </p:par>
                            </p:childTnLst>
                          </p:cTn>
                        </p:par>
                        <p:par>
                          <p:cTn fill="hold">
                            <p:stCondLst>
                              <p:cond delay="1800"/>
                            </p:stCondLst>
                            <p:childTnLst>
                              <p:par>
                                <p:cTn fill="hold" nodeType="afterEffect" presetClass="entr" presetID="2" presetSubtype="2">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1800"/>
                                        <p:tgtEl>
                                          <p:spTgt spid="286"/>
                                        </p:tgtEl>
                                        <p:attrNameLst>
                                          <p:attrName>ppt_x</p:attrName>
                                        </p:attrNameLst>
                                      </p:cBhvr>
                                      <p:tavLst>
                                        <p:tav fmla="" tm="0">
                                          <p:val>
                                            <p:strVal val="#ppt_x+1"/>
                                          </p:val>
                                        </p:tav>
                                        <p:tav fmla="" tm="100000">
                                          <p:val>
                                            <p:strVal val="#ppt_x"/>
                                          </p:val>
                                        </p:tav>
                                      </p:tavLst>
                                    </p:anim>
                                  </p:childTnLst>
                                </p:cTn>
                              </p:par>
                            </p:childTnLst>
                          </p:cTn>
                        </p:par>
                        <p:par>
                          <p:cTn fill="hold">
                            <p:stCondLst>
                              <p:cond delay="3600"/>
                            </p:stCondLst>
                            <p:childTnLst>
                              <p:par>
                                <p:cTn fill="hold" nodeType="afterEffect" presetClass="entr" presetID="2" presetSubtype="2">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1800"/>
                                        <p:tgtEl>
                                          <p:spTgt spid="28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6FD"/>
        </a:solidFill>
      </p:bgPr>
    </p:bg>
    <p:spTree>
      <p:nvGrpSpPr>
        <p:cNvPr id="291" name="Shape 291"/>
        <p:cNvGrpSpPr/>
        <p:nvPr/>
      </p:nvGrpSpPr>
      <p:grpSpPr>
        <a:xfrm>
          <a:off x="0" y="0"/>
          <a:ext cx="0" cy="0"/>
          <a:chOff x="0" y="0"/>
          <a:chExt cx="0" cy="0"/>
        </a:xfrm>
      </p:grpSpPr>
      <p:sp>
        <p:nvSpPr>
          <p:cNvPr id="292" name="Google Shape;292;p39"/>
          <p:cNvSpPr txBox="1"/>
          <p:nvPr>
            <p:ph type="title"/>
          </p:nvPr>
        </p:nvSpPr>
        <p:spPr>
          <a:xfrm rot="-990548">
            <a:off x="273870" y="3228013"/>
            <a:ext cx="3706607" cy="748544"/>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500">
                <a:latin typeface="Gorditas"/>
                <a:ea typeface="Gorditas"/>
                <a:cs typeface="Gorditas"/>
                <a:sym typeface="Gorditas"/>
              </a:rPr>
              <a:t>Insights</a:t>
            </a:r>
            <a:endParaRPr sz="2500">
              <a:latin typeface="Gorditas"/>
              <a:ea typeface="Gorditas"/>
              <a:cs typeface="Gorditas"/>
              <a:sym typeface="Gorditas"/>
            </a:endParaRPr>
          </a:p>
        </p:txBody>
      </p:sp>
      <p:sp>
        <p:nvSpPr>
          <p:cNvPr id="293" name="Google Shape;293;p39"/>
          <p:cNvSpPr txBox="1"/>
          <p:nvPr>
            <p:ph idx="1" type="body"/>
          </p:nvPr>
        </p:nvSpPr>
        <p:spPr>
          <a:xfrm>
            <a:off x="4498125" y="522450"/>
            <a:ext cx="4166400" cy="28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i="1"/>
          </a:p>
          <a:p>
            <a:pPr indent="0" lvl="0" marL="0" rtl="0" algn="l">
              <a:spcBef>
                <a:spcPts val="1200"/>
              </a:spcBef>
              <a:spcAft>
                <a:spcPts val="0"/>
              </a:spcAft>
              <a:buNone/>
            </a:pPr>
            <a:r>
              <a:t/>
            </a:r>
            <a:endParaRPr sz="1400"/>
          </a:p>
          <a:p>
            <a:pPr indent="0" lvl="0" marL="0" rtl="0" algn="l">
              <a:spcBef>
                <a:spcPts val="1200"/>
              </a:spcBef>
              <a:spcAft>
                <a:spcPts val="1200"/>
              </a:spcAft>
              <a:buNone/>
            </a:pPr>
            <a:r>
              <a:rPr lang="en" sz="1400">
                <a:latin typeface="Amaranth"/>
                <a:ea typeface="Amaranth"/>
                <a:cs typeface="Amaranth"/>
                <a:sym typeface="Amaranth"/>
              </a:rPr>
              <a:t>My first iteration was disorganized and without a cohesive theme. I  think I had a fun concept but my colors, icons and layout were not complimentary. </a:t>
            </a:r>
            <a:r>
              <a:rPr lang="en" sz="1400">
                <a:latin typeface="Amaranth"/>
                <a:ea typeface="Amaranth"/>
                <a:cs typeface="Amaranth"/>
                <a:sym typeface="Amaranth"/>
              </a:rPr>
              <a:t>I learned that it is ok to make mistakes as long as I learn from them.  </a:t>
            </a:r>
            <a:endParaRPr sz="1400">
              <a:latin typeface="Amaranth"/>
              <a:ea typeface="Amaranth"/>
              <a:cs typeface="Amaranth"/>
              <a:sym typeface="Amaranth"/>
            </a:endParaRPr>
          </a:p>
        </p:txBody>
      </p:sp>
      <p:sp>
        <p:nvSpPr>
          <p:cNvPr id="294" name="Google Shape;29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4FD"/>
        </a:solidFill>
      </p:bgPr>
    </p:bg>
    <p:spTree>
      <p:nvGrpSpPr>
        <p:cNvPr id="298" name="Shape 298"/>
        <p:cNvGrpSpPr/>
        <p:nvPr/>
      </p:nvGrpSpPr>
      <p:grpSpPr>
        <a:xfrm>
          <a:off x="0" y="0"/>
          <a:ext cx="0" cy="0"/>
          <a:chOff x="0" y="0"/>
          <a:chExt cx="0" cy="0"/>
        </a:xfrm>
      </p:grpSpPr>
      <p:sp>
        <p:nvSpPr>
          <p:cNvPr id="299" name="Google Shape;299;p40"/>
          <p:cNvSpPr txBox="1"/>
          <p:nvPr>
            <p:ph type="title"/>
          </p:nvPr>
        </p:nvSpPr>
        <p:spPr>
          <a:xfrm rot="-990015">
            <a:off x="359833" y="3215209"/>
            <a:ext cx="3706437" cy="728431"/>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500">
                <a:latin typeface="Gorditas"/>
                <a:ea typeface="Gorditas"/>
                <a:cs typeface="Gorditas"/>
                <a:sym typeface="Gorditas"/>
              </a:rPr>
              <a:t>Challenges</a:t>
            </a:r>
            <a:endParaRPr sz="2500">
              <a:latin typeface="Gorditas"/>
              <a:ea typeface="Gorditas"/>
              <a:cs typeface="Gorditas"/>
              <a:sym typeface="Gorditas"/>
            </a:endParaRPr>
          </a:p>
        </p:txBody>
      </p:sp>
      <p:sp>
        <p:nvSpPr>
          <p:cNvPr id="300" name="Google Shape;300;p4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latin typeface="Amaranth"/>
                <a:ea typeface="Amaranth"/>
                <a:cs typeface="Amaranth"/>
                <a:sym typeface="Amaranth"/>
              </a:rPr>
              <a:t>I had two main challenges:</a:t>
            </a:r>
            <a:endParaRPr sz="1400">
              <a:latin typeface="Amaranth"/>
              <a:ea typeface="Amaranth"/>
              <a:cs typeface="Amaranth"/>
              <a:sym typeface="Amaranth"/>
            </a:endParaRPr>
          </a:p>
          <a:p>
            <a:pPr indent="0" lvl="0" marL="0" rtl="0" algn="l">
              <a:spcBef>
                <a:spcPts val="1200"/>
              </a:spcBef>
              <a:spcAft>
                <a:spcPts val="0"/>
              </a:spcAft>
              <a:buNone/>
            </a:pPr>
            <a:r>
              <a:t/>
            </a:r>
            <a:endParaRPr sz="1400">
              <a:latin typeface="Amaranth"/>
              <a:ea typeface="Amaranth"/>
              <a:cs typeface="Amaranth"/>
              <a:sym typeface="Amaranth"/>
            </a:endParaRPr>
          </a:p>
          <a:p>
            <a:pPr indent="0" lvl="0" marL="0" rtl="0" algn="l">
              <a:spcBef>
                <a:spcPts val="1200"/>
              </a:spcBef>
              <a:spcAft>
                <a:spcPts val="0"/>
              </a:spcAft>
              <a:buNone/>
            </a:pPr>
            <a:r>
              <a:rPr lang="en" sz="1400">
                <a:latin typeface="Amaranth"/>
                <a:ea typeface="Amaranth"/>
                <a:cs typeface="Amaranth"/>
                <a:sym typeface="Amaranth"/>
              </a:rPr>
              <a:t>Being new to Figma.  I hadn’t used it before this project.  I have learned how to use the tools to make my projects better</a:t>
            </a:r>
            <a:endParaRPr sz="1400">
              <a:latin typeface="Amaranth"/>
              <a:ea typeface="Amaranth"/>
              <a:cs typeface="Amaranth"/>
              <a:sym typeface="Amaranth"/>
            </a:endParaRPr>
          </a:p>
          <a:p>
            <a:pPr indent="0" lvl="0" marL="0" rtl="0" algn="l">
              <a:spcBef>
                <a:spcPts val="1200"/>
              </a:spcBef>
              <a:spcAft>
                <a:spcPts val="0"/>
              </a:spcAft>
              <a:buNone/>
            </a:pPr>
            <a:r>
              <a:t/>
            </a:r>
            <a:endParaRPr sz="1400">
              <a:latin typeface="Amaranth"/>
              <a:ea typeface="Amaranth"/>
              <a:cs typeface="Amaranth"/>
              <a:sym typeface="Amaranth"/>
            </a:endParaRPr>
          </a:p>
          <a:p>
            <a:pPr indent="0" lvl="0" marL="0" rtl="0" algn="l">
              <a:spcBef>
                <a:spcPts val="1200"/>
              </a:spcBef>
              <a:spcAft>
                <a:spcPts val="1200"/>
              </a:spcAft>
              <a:buNone/>
            </a:pPr>
            <a:r>
              <a:rPr lang="en" sz="1400">
                <a:latin typeface="Amaranth"/>
                <a:ea typeface="Amaranth"/>
                <a:cs typeface="Amaranth"/>
                <a:sym typeface="Amaranth"/>
              </a:rPr>
              <a:t>Letting go of what I wanted and focusing on what a potential user may prefer. </a:t>
            </a:r>
            <a:endParaRPr sz="1400">
              <a:latin typeface="Amaranth"/>
              <a:ea typeface="Amaranth"/>
              <a:cs typeface="Amaranth"/>
              <a:sym typeface="Amaranth"/>
            </a:endParaRPr>
          </a:p>
        </p:txBody>
      </p:sp>
      <p:sp>
        <p:nvSpPr>
          <p:cNvPr id="301" name="Google Shape;30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6FD"/>
        </a:solidFill>
      </p:bgPr>
    </p:bg>
    <p:spTree>
      <p:nvGrpSpPr>
        <p:cNvPr id="305" name="Shape 305"/>
        <p:cNvGrpSpPr/>
        <p:nvPr/>
      </p:nvGrpSpPr>
      <p:grpSpPr>
        <a:xfrm>
          <a:off x="0" y="0"/>
          <a:ext cx="0" cy="0"/>
          <a:chOff x="0" y="0"/>
          <a:chExt cx="0" cy="0"/>
        </a:xfrm>
      </p:grpSpPr>
      <p:sp>
        <p:nvSpPr>
          <p:cNvPr id="306" name="Google Shape;306;p41"/>
          <p:cNvSpPr txBox="1"/>
          <p:nvPr>
            <p:ph type="title"/>
          </p:nvPr>
        </p:nvSpPr>
        <p:spPr>
          <a:xfrm rot="-990015">
            <a:off x="427407" y="3213013"/>
            <a:ext cx="3706437" cy="770671"/>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Gorditas"/>
                <a:ea typeface="Gorditas"/>
                <a:cs typeface="Gorditas"/>
                <a:sym typeface="Gorditas"/>
              </a:rPr>
              <a:t>Lessons </a:t>
            </a:r>
            <a:r>
              <a:rPr lang="en" sz="2500">
                <a:latin typeface="Gorditas"/>
                <a:ea typeface="Gorditas"/>
                <a:cs typeface="Gorditas"/>
                <a:sym typeface="Gorditas"/>
              </a:rPr>
              <a:t>Learned</a:t>
            </a:r>
            <a:endParaRPr sz="2500">
              <a:latin typeface="Gorditas"/>
              <a:ea typeface="Gorditas"/>
              <a:cs typeface="Gorditas"/>
              <a:sym typeface="Gorditas"/>
            </a:endParaRPr>
          </a:p>
        </p:txBody>
      </p:sp>
      <p:sp>
        <p:nvSpPr>
          <p:cNvPr id="307" name="Google Shape;307;p4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1400">
                <a:latin typeface="Amaranth"/>
                <a:ea typeface="Amaranth"/>
                <a:cs typeface="Amaranth"/>
                <a:sym typeface="Amaranth"/>
              </a:rPr>
              <a:t>I learned quite a bit throughout this process.  Some of which was harder to take than other </a:t>
            </a:r>
            <a:r>
              <a:rPr lang="en" sz="1400">
                <a:latin typeface="Amaranth"/>
                <a:ea typeface="Amaranth"/>
                <a:cs typeface="Amaranth"/>
                <a:sym typeface="Amaranth"/>
              </a:rPr>
              <a:t>pieces</a:t>
            </a:r>
            <a:r>
              <a:rPr lang="en" sz="1400">
                <a:latin typeface="Amaranth"/>
                <a:ea typeface="Amaranth"/>
                <a:cs typeface="Amaranth"/>
                <a:sym typeface="Amaranth"/>
              </a:rPr>
              <a:t> of criticism.</a:t>
            </a:r>
            <a:endParaRPr sz="1400">
              <a:latin typeface="Amaranth"/>
              <a:ea typeface="Amaranth"/>
              <a:cs typeface="Amaranth"/>
              <a:sym typeface="Amaranth"/>
            </a:endParaRPr>
          </a:p>
          <a:p>
            <a:pPr indent="0" lvl="0" marL="457200" rtl="0" algn="l">
              <a:spcBef>
                <a:spcPts val="1200"/>
              </a:spcBef>
              <a:spcAft>
                <a:spcPts val="0"/>
              </a:spcAft>
              <a:buNone/>
            </a:pPr>
            <a:r>
              <a:rPr lang="en" sz="1400">
                <a:latin typeface="Amaranth"/>
                <a:ea typeface="Amaranth"/>
                <a:cs typeface="Amaranth"/>
                <a:sym typeface="Amaranth"/>
              </a:rPr>
              <a:t>Listen to others - the design is not solely dependent on one person usually.</a:t>
            </a:r>
            <a:endParaRPr sz="1400">
              <a:latin typeface="Amaranth"/>
              <a:ea typeface="Amaranth"/>
              <a:cs typeface="Amaranth"/>
              <a:sym typeface="Amaranth"/>
            </a:endParaRPr>
          </a:p>
          <a:p>
            <a:pPr indent="0" lvl="0" marL="457200" rtl="0" algn="l">
              <a:spcBef>
                <a:spcPts val="1200"/>
              </a:spcBef>
              <a:spcAft>
                <a:spcPts val="0"/>
              </a:spcAft>
              <a:buNone/>
            </a:pPr>
            <a:r>
              <a:rPr lang="en" sz="1400">
                <a:latin typeface="Amaranth"/>
                <a:ea typeface="Amaranth"/>
                <a:cs typeface="Amaranth"/>
                <a:sym typeface="Amaranth"/>
              </a:rPr>
              <a:t>Take criticism as a form of help - others want you to </a:t>
            </a:r>
            <a:r>
              <a:rPr lang="en" sz="1400">
                <a:latin typeface="Amaranth"/>
                <a:ea typeface="Amaranth"/>
                <a:cs typeface="Amaranth"/>
                <a:sym typeface="Amaranth"/>
              </a:rPr>
              <a:t>succeed</a:t>
            </a:r>
            <a:r>
              <a:rPr lang="en" sz="1400">
                <a:latin typeface="Amaranth"/>
                <a:ea typeface="Amaranth"/>
                <a:cs typeface="Amaranth"/>
                <a:sym typeface="Amaranth"/>
              </a:rPr>
              <a:t> and may </a:t>
            </a:r>
            <a:r>
              <a:rPr lang="en" sz="1400">
                <a:latin typeface="Amaranth"/>
                <a:ea typeface="Amaranth"/>
                <a:cs typeface="Amaranth"/>
                <a:sym typeface="Amaranth"/>
              </a:rPr>
              <a:t>have</a:t>
            </a:r>
            <a:r>
              <a:rPr lang="en" sz="1400">
                <a:latin typeface="Amaranth"/>
                <a:ea typeface="Amaranth"/>
                <a:cs typeface="Amaranth"/>
                <a:sym typeface="Amaranth"/>
              </a:rPr>
              <a:t> insights that will take the project to the next level</a:t>
            </a:r>
            <a:endParaRPr sz="1400">
              <a:latin typeface="Amaranth"/>
              <a:ea typeface="Amaranth"/>
              <a:cs typeface="Amaranth"/>
              <a:sym typeface="Amaranth"/>
            </a:endParaRPr>
          </a:p>
          <a:p>
            <a:pPr indent="0" lvl="0" marL="457200" rtl="0" algn="l">
              <a:spcBef>
                <a:spcPts val="1200"/>
              </a:spcBef>
              <a:spcAft>
                <a:spcPts val="0"/>
              </a:spcAft>
              <a:buNone/>
            </a:pPr>
            <a:r>
              <a:rPr lang="en" sz="1400">
                <a:latin typeface="Amaranth"/>
                <a:ea typeface="Amaranth"/>
                <a:cs typeface="Amaranth"/>
                <a:sym typeface="Amaranth"/>
              </a:rPr>
              <a:t>Pay attention to trends - you want your page to stand out but not be so different from other pages that the user doesn’t appreciate it.</a:t>
            </a:r>
            <a:endParaRPr sz="1400">
              <a:latin typeface="Amaranth"/>
              <a:ea typeface="Amaranth"/>
              <a:cs typeface="Amaranth"/>
              <a:sym typeface="Amaranth"/>
            </a:endParaRPr>
          </a:p>
          <a:p>
            <a:pPr indent="0" lvl="0" marL="0" rtl="0" algn="l">
              <a:spcBef>
                <a:spcPts val="1200"/>
              </a:spcBef>
              <a:spcAft>
                <a:spcPts val="1200"/>
              </a:spcAft>
              <a:buNone/>
            </a:pPr>
            <a:r>
              <a:rPr lang="en" sz="1400">
                <a:latin typeface="Amaranth"/>
                <a:ea typeface="Amaranth"/>
                <a:cs typeface="Amaranth"/>
                <a:sym typeface="Amaranth"/>
              </a:rPr>
              <a:t>	Nothing worth doing is easy.</a:t>
            </a:r>
            <a:endParaRPr sz="1400">
              <a:latin typeface="Amaranth"/>
              <a:ea typeface="Amaranth"/>
              <a:cs typeface="Amaranth"/>
              <a:sym typeface="Amaranth"/>
            </a:endParaRPr>
          </a:p>
        </p:txBody>
      </p:sp>
      <p:sp>
        <p:nvSpPr>
          <p:cNvPr id="308" name="Google Shape;30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6FD"/>
        </a:solidFill>
      </p:bgPr>
    </p:bg>
    <p:spTree>
      <p:nvGrpSpPr>
        <p:cNvPr id="78" name="Shape 78"/>
        <p:cNvGrpSpPr/>
        <p:nvPr/>
      </p:nvGrpSpPr>
      <p:grpSpPr>
        <a:xfrm>
          <a:off x="0" y="0"/>
          <a:ext cx="0" cy="0"/>
          <a:chOff x="0" y="0"/>
          <a:chExt cx="0" cy="0"/>
        </a:xfrm>
      </p:grpSpPr>
      <p:sp>
        <p:nvSpPr>
          <p:cNvPr id="79" name="Google Shape;79;p15"/>
          <p:cNvSpPr txBox="1"/>
          <p:nvPr>
            <p:ph type="title"/>
          </p:nvPr>
        </p:nvSpPr>
        <p:spPr>
          <a:xfrm rot="-991531">
            <a:off x="880922" y="3213467"/>
            <a:ext cx="2596660" cy="464932"/>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Gorditas"/>
                <a:ea typeface="Gorditas"/>
                <a:cs typeface="Gorditas"/>
                <a:sym typeface="Gorditas"/>
              </a:rPr>
              <a:t>Introduction</a:t>
            </a:r>
            <a:endParaRPr>
              <a:latin typeface="Gorditas"/>
              <a:ea typeface="Gorditas"/>
              <a:cs typeface="Gorditas"/>
              <a:sym typeface="Gorditas"/>
            </a:endParaRPr>
          </a:p>
        </p:txBody>
      </p:sp>
      <p:sp>
        <p:nvSpPr>
          <p:cNvPr id="80" name="Google Shape;8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
        <p:nvSpPr>
          <p:cNvPr id="81" name="Google Shape;81;p15"/>
          <p:cNvSpPr txBox="1"/>
          <p:nvPr>
            <p:ph idx="1" type="body"/>
          </p:nvPr>
        </p:nvSpPr>
        <p:spPr>
          <a:xfrm>
            <a:off x="4752875" y="1705475"/>
            <a:ext cx="3837000" cy="47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maranth"/>
              <a:buChar char="➢"/>
            </a:pPr>
            <a:r>
              <a:rPr lang="en" sz="1400">
                <a:solidFill>
                  <a:schemeClr val="dk1"/>
                </a:solidFill>
                <a:latin typeface="Amaranth"/>
                <a:ea typeface="Amaranth"/>
                <a:cs typeface="Amaranth"/>
                <a:sym typeface="Amaranth"/>
              </a:rPr>
              <a:t>Overview</a:t>
            </a:r>
            <a:endParaRPr sz="1400">
              <a:solidFill>
                <a:schemeClr val="dk1"/>
              </a:solidFill>
              <a:latin typeface="Amaranth"/>
              <a:ea typeface="Amaranth"/>
              <a:cs typeface="Amaranth"/>
              <a:sym typeface="Amaranth"/>
            </a:endParaRPr>
          </a:p>
        </p:txBody>
      </p:sp>
      <p:sp>
        <p:nvSpPr>
          <p:cNvPr id="82" name="Google Shape;82;p15"/>
          <p:cNvSpPr txBox="1"/>
          <p:nvPr/>
        </p:nvSpPr>
        <p:spPr>
          <a:xfrm>
            <a:off x="4705625" y="2180975"/>
            <a:ext cx="3931500" cy="475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Amaranth"/>
              <a:buChar char="➢"/>
            </a:pPr>
            <a:r>
              <a:rPr lang="en">
                <a:solidFill>
                  <a:schemeClr val="dk1"/>
                </a:solidFill>
                <a:latin typeface="Amaranth"/>
                <a:ea typeface="Amaranth"/>
                <a:cs typeface="Amaranth"/>
                <a:sym typeface="Amaranth"/>
              </a:rPr>
              <a:t>Project Prompt</a:t>
            </a:r>
            <a:endParaRPr sz="1300">
              <a:solidFill>
                <a:schemeClr val="dk2"/>
              </a:solidFill>
              <a:latin typeface="Roboto"/>
              <a:ea typeface="Roboto"/>
              <a:cs typeface="Roboto"/>
              <a:sym typeface="Roboto"/>
            </a:endParaRPr>
          </a:p>
        </p:txBody>
      </p:sp>
      <p:sp>
        <p:nvSpPr>
          <p:cNvPr id="83" name="Google Shape;83;p15"/>
          <p:cNvSpPr txBox="1"/>
          <p:nvPr/>
        </p:nvSpPr>
        <p:spPr>
          <a:xfrm>
            <a:off x="4705625" y="2656475"/>
            <a:ext cx="4037400" cy="475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Amaranth"/>
              <a:buChar char="➢"/>
            </a:pPr>
            <a:r>
              <a:rPr lang="en">
                <a:solidFill>
                  <a:schemeClr val="dk1"/>
                </a:solidFill>
                <a:latin typeface="Amaranth"/>
                <a:ea typeface="Amaranth"/>
                <a:cs typeface="Amaranth"/>
                <a:sym typeface="Amaranth"/>
              </a:rPr>
              <a:t>Brand guidelines overview</a:t>
            </a:r>
            <a:endParaRPr sz="1300">
              <a:solidFill>
                <a:schemeClr val="dk2"/>
              </a:solidFill>
              <a:latin typeface="Roboto"/>
              <a:ea typeface="Roboto"/>
              <a:cs typeface="Roboto"/>
              <a:sym typeface="Roboto"/>
            </a:endParaRPr>
          </a:p>
        </p:txBody>
      </p:sp>
      <p:sp>
        <p:nvSpPr>
          <p:cNvPr id="84" name="Google Shape;84;p15"/>
          <p:cNvSpPr txBox="1"/>
          <p:nvPr/>
        </p:nvSpPr>
        <p:spPr>
          <a:xfrm>
            <a:off x="4752875" y="3131975"/>
            <a:ext cx="4070700" cy="475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Amaranth"/>
              <a:buChar char="➢"/>
            </a:pPr>
            <a:r>
              <a:rPr lang="en">
                <a:solidFill>
                  <a:schemeClr val="dk1"/>
                </a:solidFill>
                <a:latin typeface="Amaranth"/>
                <a:ea typeface="Amaranth"/>
                <a:cs typeface="Amaranth"/>
                <a:sym typeface="Amaranth"/>
              </a:rPr>
              <a:t>Component library overview</a:t>
            </a:r>
            <a:endParaRPr sz="13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1800"/>
                                        <p:tgtEl>
                                          <p:spTgt spid="81"/>
                                        </p:tgtEl>
                                        <p:attrNameLst>
                                          <p:attrName>ppt_x</p:attrName>
                                        </p:attrNameLst>
                                      </p:cBhvr>
                                      <p:tavLst>
                                        <p:tav fmla="" tm="0">
                                          <p:val>
                                            <p:strVal val="#ppt_x+1"/>
                                          </p:val>
                                        </p:tav>
                                        <p:tav fmla="" tm="100000">
                                          <p:val>
                                            <p:strVal val="#ppt_x"/>
                                          </p:val>
                                        </p:tav>
                                      </p:tavLst>
                                    </p:anim>
                                  </p:childTnLst>
                                </p:cTn>
                              </p:par>
                            </p:childTnLst>
                          </p:cTn>
                        </p:par>
                        <p:par>
                          <p:cTn fill="hold">
                            <p:stCondLst>
                              <p:cond delay="1800"/>
                            </p:stCondLst>
                            <p:childTnLst>
                              <p:par>
                                <p:cTn fill="hold" nodeType="afterEffect" presetClass="entr" presetID="2" presetSubtype="2">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1800"/>
                                        <p:tgtEl>
                                          <p:spTgt spid="82"/>
                                        </p:tgtEl>
                                        <p:attrNameLst>
                                          <p:attrName>ppt_x</p:attrName>
                                        </p:attrNameLst>
                                      </p:cBhvr>
                                      <p:tavLst>
                                        <p:tav fmla="" tm="0">
                                          <p:val>
                                            <p:strVal val="#ppt_x+1"/>
                                          </p:val>
                                        </p:tav>
                                        <p:tav fmla="" tm="100000">
                                          <p:val>
                                            <p:strVal val="#ppt_x"/>
                                          </p:val>
                                        </p:tav>
                                      </p:tavLst>
                                    </p:anim>
                                  </p:childTnLst>
                                </p:cTn>
                              </p:par>
                            </p:childTnLst>
                          </p:cTn>
                        </p:par>
                        <p:par>
                          <p:cTn fill="hold">
                            <p:stCondLst>
                              <p:cond delay="3600"/>
                            </p:stCondLst>
                            <p:childTnLst>
                              <p:par>
                                <p:cTn fill="hold" nodeType="afterEffect" presetClass="entr" presetID="2" presetSubtype="2">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1800"/>
                                        <p:tgtEl>
                                          <p:spTgt spid="83"/>
                                        </p:tgtEl>
                                        <p:attrNameLst>
                                          <p:attrName>ppt_x</p:attrName>
                                        </p:attrNameLst>
                                      </p:cBhvr>
                                      <p:tavLst>
                                        <p:tav fmla="" tm="0">
                                          <p:val>
                                            <p:strVal val="#ppt_x+1"/>
                                          </p:val>
                                        </p:tav>
                                        <p:tav fmla="" tm="100000">
                                          <p:val>
                                            <p:strVal val="#ppt_x"/>
                                          </p:val>
                                        </p:tav>
                                      </p:tavLst>
                                    </p:anim>
                                  </p:childTnLst>
                                </p:cTn>
                              </p:par>
                            </p:childTnLst>
                          </p:cTn>
                        </p:par>
                        <p:par>
                          <p:cTn fill="hold">
                            <p:stCondLst>
                              <p:cond delay="5400"/>
                            </p:stCondLst>
                            <p:childTnLst>
                              <p:par>
                                <p:cTn fill="hold" nodeType="afterEffect" presetClass="entr" presetID="2" presetSubtype="2">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800"/>
                                        <p:tgtEl>
                                          <p:spTgt spid="8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4FD"/>
        </a:solidFill>
      </p:bgPr>
    </p:bg>
    <p:spTree>
      <p:nvGrpSpPr>
        <p:cNvPr id="88" name="Shape 88"/>
        <p:cNvGrpSpPr/>
        <p:nvPr/>
      </p:nvGrpSpPr>
      <p:grpSpPr>
        <a:xfrm>
          <a:off x="0" y="0"/>
          <a:ext cx="0" cy="0"/>
          <a:chOff x="0" y="0"/>
          <a:chExt cx="0" cy="0"/>
        </a:xfrm>
      </p:grpSpPr>
      <p:sp>
        <p:nvSpPr>
          <p:cNvPr id="89" name="Google Shape;89;p16"/>
          <p:cNvSpPr txBox="1"/>
          <p:nvPr>
            <p:ph type="title"/>
          </p:nvPr>
        </p:nvSpPr>
        <p:spPr>
          <a:xfrm rot="-898300">
            <a:off x="965569" y="3222857"/>
            <a:ext cx="2063550" cy="519506"/>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Gorditas"/>
                <a:ea typeface="Gorditas"/>
                <a:cs typeface="Gorditas"/>
                <a:sym typeface="Gorditas"/>
              </a:rPr>
              <a:t>Overview</a:t>
            </a:r>
            <a:endParaRPr>
              <a:latin typeface="Gorditas"/>
              <a:ea typeface="Gorditas"/>
              <a:cs typeface="Gorditas"/>
              <a:sym typeface="Gorditas"/>
            </a:endParaRPr>
          </a:p>
        </p:txBody>
      </p:sp>
      <p:sp>
        <p:nvSpPr>
          <p:cNvPr id="90" name="Google Shape;90;p16"/>
          <p:cNvSpPr txBox="1"/>
          <p:nvPr>
            <p:ph idx="1" type="body"/>
          </p:nvPr>
        </p:nvSpPr>
        <p:spPr>
          <a:xfrm>
            <a:off x="4572000" y="1502675"/>
            <a:ext cx="4166400" cy="2300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solidFill>
                  <a:srgbClr val="000000"/>
                </a:solidFill>
                <a:latin typeface="Amaranth"/>
                <a:ea typeface="Amaranth"/>
                <a:cs typeface="Amaranth"/>
                <a:sym typeface="Amaranth"/>
              </a:rPr>
              <a:t>This website design will give a clear representation of the goals and aspirations of the cafe as a whole.</a:t>
            </a:r>
            <a:endParaRPr sz="1400">
              <a:solidFill>
                <a:srgbClr val="000000"/>
              </a:solidFill>
              <a:latin typeface="Amaranth"/>
              <a:ea typeface="Amaranth"/>
              <a:cs typeface="Amaranth"/>
              <a:sym typeface="Amaranth"/>
            </a:endParaRPr>
          </a:p>
          <a:p>
            <a:pPr indent="0" lvl="0" marL="0" rtl="0" algn="l">
              <a:lnSpc>
                <a:spcPct val="150000"/>
              </a:lnSpc>
              <a:spcBef>
                <a:spcPts val="1200"/>
              </a:spcBef>
              <a:spcAft>
                <a:spcPts val="1200"/>
              </a:spcAft>
              <a:buNone/>
            </a:pPr>
            <a:r>
              <a:rPr lang="en" sz="1400">
                <a:solidFill>
                  <a:srgbClr val="000000"/>
                </a:solidFill>
                <a:latin typeface="Amaranth"/>
                <a:ea typeface="Amaranth"/>
                <a:cs typeface="Amaranth"/>
                <a:sym typeface="Amaranth"/>
              </a:rPr>
              <a:t>The brick and mortar site and the website are for gamers of all ages with different gaming preferences.  Users will also have a love for felines and food. </a:t>
            </a:r>
            <a:endParaRPr sz="1400">
              <a:latin typeface="Amaranth"/>
              <a:ea typeface="Amaranth"/>
              <a:cs typeface="Amaranth"/>
              <a:sym typeface="Amaranth"/>
            </a:endParaRPr>
          </a:p>
        </p:txBody>
      </p:sp>
      <p:sp>
        <p:nvSpPr>
          <p:cNvPr id="91" name="Google Shape;9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6FD"/>
        </a:solidFill>
      </p:bgPr>
    </p:bg>
    <p:spTree>
      <p:nvGrpSpPr>
        <p:cNvPr id="95" name="Shape 95"/>
        <p:cNvGrpSpPr/>
        <p:nvPr/>
      </p:nvGrpSpPr>
      <p:grpSpPr>
        <a:xfrm>
          <a:off x="0" y="0"/>
          <a:ext cx="0" cy="0"/>
          <a:chOff x="0" y="0"/>
          <a:chExt cx="0" cy="0"/>
        </a:xfrm>
      </p:grpSpPr>
      <p:sp>
        <p:nvSpPr>
          <p:cNvPr id="96" name="Google Shape;96;p17"/>
          <p:cNvSpPr txBox="1"/>
          <p:nvPr>
            <p:ph type="title"/>
          </p:nvPr>
        </p:nvSpPr>
        <p:spPr>
          <a:xfrm rot="-899505">
            <a:off x="754737" y="3194762"/>
            <a:ext cx="2936448" cy="508375"/>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rditas"/>
                <a:ea typeface="Gorditas"/>
                <a:cs typeface="Gorditas"/>
                <a:sym typeface="Gorditas"/>
              </a:rPr>
              <a:t>Project Prompt</a:t>
            </a:r>
            <a:endParaRPr>
              <a:latin typeface="Gorditas"/>
              <a:ea typeface="Gorditas"/>
              <a:cs typeface="Gorditas"/>
              <a:sym typeface="Gorditas"/>
            </a:endParaRPr>
          </a:p>
        </p:txBody>
      </p:sp>
      <p:sp>
        <p:nvSpPr>
          <p:cNvPr id="97" name="Google Shape;97;p17"/>
          <p:cNvSpPr txBox="1"/>
          <p:nvPr>
            <p:ph idx="1" type="body"/>
          </p:nvPr>
        </p:nvSpPr>
        <p:spPr>
          <a:xfrm>
            <a:off x="4519625" y="1824850"/>
            <a:ext cx="4166400" cy="2135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sz="1400">
                <a:latin typeface="Amaranth"/>
                <a:ea typeface="Amaranth"/>
                <a:cs typeface="Amaranth"/>
                <a:sym typeface="Amaranth"/>
              </a:rPr>
              <a:t>“Create a landing page for a newly opened cat-adoption and video gaming cafe in Louisville, KY. The</a:t>
            </a:r>
            <a:r>
              <a:rPr lang="en" sz="1400">
                <a:latin typeface="Amaranth"/>
                <a:ea typeface="Amaranth"/>
                <a:cs typeface="Amaranth"/>
                <a:sym typeface="Amaranth"/>
              </a:rPr>
              <a:t> main goals of the site are gaming and to drive cat adoptions.”</a:t>
            </a:r>
            <a:endParaRPr sz="1400">
              <a:latin typeface="Amaranth"/>
              <a:ea typeface="Amaranth"/>
              <a:cs typeface="Amaranth"/>
              <a:sym typeface="Amaranth"/>
            </a:endParaRPr>
          </a:p>
        </p:txBody>
      </p:sp>
      <p:sp>
        <p:nvSpPr>
          <p:cNvPr id="98" name="Google Shape;9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4FD"/>
        </a:solidFill>
      </p:bgPr>
    </p:bg>
    <p:spTree>
      <p:nvGrpSpPr>
        <p:cNvPr id="102" name="Shape 102"/>
        <p:cNvGrpSpPr/>
        <p:nvPr/>
      </p:nvGrpSpPr>
      <p:grpSpPr>
        <a:xfrm>
          <a:off x="0" y="0"/>
          <a:ext cx="0" cy="0"/>
          <a:chOff x="0" y="0"/>
          <a:chExt cx="0" cy="0"/>
        </a:xfrm>
      </p:grpSpPr>
      <p:sp>
        <p:nvSpPr>
          <p:cNvPr id="103" name="Google Shape;103;p18"/>
          <p:cNvSpPr txBox="1"/>
          <p:nvPr>
            <p:ph type="title"/>
          </p:nvPr>
        </p:nvSpPr>
        <p:spPr>
          <a:xfrm rot="-987643">
            <a:off x="230691" y="2580758"/>
            <a:ext cx="3706619" cy="1110235"/>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Gorditas"/>
                <a:ea typeface="Gorditas"/>
                <a:cs typeface="Gorditas"/>
                <a:sym typeface="Gorditas"/>
              </a:rPr>
              <a:t>Brand Guidelines Overview</a:t>
            </a:r>
            <a:endParaRPr>
              <a:latin typeface="Gorditas"/>
              <a:ea typeface="Gorditas"/>
              <a:cs typeface="Gorditas"/>
              <a:sym typeface="Gorditas"/>
            </a:endParaRPr>
          </a:p>
        </p:txBody>
      </p:sp>
      <p:sp>
        <p:nvSpPr>
          <p:cNvPr id="104" name="Google Shape;104;p18"/>
          <p:cNvSpPr txBox="1"/>
          <p:nvPr>
            <p:ph idx="1" type="body"/>
          </p:nvPr>
        </p:nvSpPr>
        <p:spPr>
          <a:xfrm>
            <a:off x="4524950" y="747875"/>
            <a:ext cx="4166400" cy="31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400"/>
          </a:p>
          <a:p>
            <a:pPr indent="0" lvl="0" marL="0" rtl="0" algn="l">
              <a:spcBef>
                <a:spcPts val="1200"/>
              </a:spcBef>
              <a:spcAft>
                <a:spcPts val="0"/>
              </a:spcAft>
              <a:buNone/>
            </a:pPr>
            <a:r>
              <a:rPr lang="en" sz="1400">
                <a:latin typeface="Amaranth"/>
                <a:ea typeface="Amaranth"/>
                <a:cs typeface="Amaranth"/>
                <a:sym typeface="Amaranth"/>
              </a:rPr>
              <a:t>The Paws and Play Cafe promotes gaming and cat adoption in a clear and fun manner.  This includes, in part, the images used, the fonts chosen and the company logo for both mobile and website versions.  The flow is easy to follow and the user should have no issues with finding selections whether they are utilizing either the mobile or web version.</a:t>
            </a:r>
            <a:endParaRPr sz="1400">
              <a:latin typeface="Amaranth"/>
              <a:ea typeface="Amaranth"/>
              <a:cs typeface="Amaranth"/>
              <a:sym typeface="Amaranth"/>
            </a:endParaRPr>
          </a:p>
          <a:p>
            <a:pPr indent="0" lvl="0" marL="0" rtl="0" algn="l">
              <a:spcBef>
                <a:spcPts val="1200"/>
              </a:spcBef>
              <a:spcAft>
                <a:spcPts val="0"/>
              </a:spcAft>
              <a:buNone/>
            </a:pPr>
            <a:r>
              <a:t/>
            </a:r>
            <a:endParaRPr i="1" sz="1400"/>
          </a:p>
          <a:p>
            <a:pPr indent="0" lvl="0" marL="0" rtl="0" algn="l">
              <a:lnSpc>
                <a:spcPct val="137500"/>
              </a:lnSpc>
              <a:spcBef>
                <a:spcPts val="1200"/>
              </a:spcBef>
              <a:spcAft>
                <a:spcPts val="0"/>
              </a:spcAft>
              <a:buNone/>
            </a:pPr>
            <a:r>
              <a:t/>
            </a:r>
            <a:endParaRPr b="1" sz="1400">
              <a:solidFill>
                <a:srgbClr val="001D35"/>
              </a:solidFill>
              <a:highlight>
                <a:srgbClr val="FFFFFF"/>
              </a:highlight>
            </a:endParaRPr>
          </a:p>
          <a:p>
            <a:pPr indent="0" lvl="0" marL="0" rtl="0" algn="l">
              <a:spcBef>
                <a:spcPts val="0"/>
              </a:spcBef>
              <a:spcAft>
                <a:spcPts val="0"/>
              </a:spcAft>
              <a:buNone/>
            </a:pPr>
            <a:r>
              <a:t/>
            </a:r>
            <a:endParaRPr b="1" sz="1400">
              <a:solidFill>
                <a:srgbClr val="000000"/>
              </a:solidFill>
              <a:latin typeface="Arial"/>
              <a:ea typeface="Arial"/>
              <a:cs typeface="Arial"/>
              <a:sym typeface="Arial"/>
            </a:endParaRPr>
          </a:p>
          <a:p>
            <a:pPr indent="0" lvl="0" marL="0" rtl="0" algn="l">
              <a:spcBef>
                <a:spcPts val="0"/>
              </a:spcBef>
              <a:spcAft>
                <a:spcPts val="1200"/>
              </a:spcAft>
              <a:buNone/>
            </a:pPr>
            <a:r>
              <a:t/>
            </a:r>
            <a:endParaRPr i="1" sz="1400"/>
          </a:p>
        </p:txBody>
      </p:sp>
      <p:sp>
        <p:nvSpPr>
          <p:cNvPr id="105" name="Google Shape;10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6FD"/>
        </a:solidFill>
      </p:bgPr>
    </p:bg>
    <p:spTree>
      <p:nvGrpSpPr>
        <p:cNvPr id="109" name="Shape 109"/>
        <p:cNvGrpSpPr/>
        <p:nvPr/>
      </p:nvGrpSpPr>
      <p:grpSpPr>
        <a:xfrm>
          <a:off x="0" y="0"/>
          <a:ext cx="0" cy="0"/>
          <a:chOff x="0" y="0"/>
          <a:chExt cx="0" cy="0"/>
        </a:xfrm>
      </p:grpSpPr>
      <p:sp>
        <p:nvSpPr>
          <p:cNvPr id="110" name="Google Shape;110;p19"/>
          <p:cNvSpPr txBox="1"/>
          <p:nvPr>
            <p:ph type="title"/>
          </p:nvPr>
        </p:nvSpPr>
        <p:spPr>
          <a:xfrm rot="-991370">
            <a:off x="45452" y="2762209"/>
            <a:ext cx="4097083" cy="915727"/>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latin typeface="Gorditas"/>
                <a:ea typeface="Gorditas"/>
                <a:cs typeface="Gorditas"/>
                <a:sym typeface="Gorditas"/>
              </a:rPr>
              <a:t>Color Pallette and Icons</a:t>
            </a:r>
            <a:endParaRPr>
              <a:latin typeface="Gorditas"/>
              <a:ea typeface="Gorditas"/>
              <a:cs typeface="Gorditas"/>
              <a:sym typeface="Gorditas"/>
            </a:endParaRPr>
          </a:p>
        </p:txBody>
      </p:sp>
      <p:sp>
        <p:nvSpPr>
          <p:cNvPr id="111" name="Google Shape;11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pic>
        <p:nvPicPr>
          <p:cNvPr id="112" name="Google Shape;112;p19"/>
          <p:cNvPicPr preferRelativeResize="0"/>
          <p:nvPr/>
        </p:nvPicPr>
        <p:blipFill>
          <a:blip r:embed="rId3">
            <a:alphaModFix/>
          </a:blip>
          <a:stretch>
            <a:fillRect/>
          </a:stretch>
        </p:blipFill>
        <p:spPr>
          <a:xfrm>
            <a:off x="6351550" y="2789875"/>
            <a:ext cx="2258725" cy="2266951"/>
          </a:xfrm>
          <a:prstGeom prst="rect">
            <a:avLst/>
          </a:prstGeom>
          <a:noFill/>
          <a:ln>
            <a:noFill/>
          </a:ln>
        </p:spPr>
      </p:pic>
      <p:sp>
        <p:nvSpPr>
          <p:cNvPr id="113" name="Google Shape;113;p19"/>
          <p:cNvSpPr txBox="1"/>
          <p:nvPr/>
        </p:nvSpPr>
        <p:spPr>
          <a:xfrm>
            <a:off x="4324150" y="3030975"/>
            <a:ext cx="2027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Gorditas"/>
                <a:ea typeface="Gorditas"/>
                <a:cs typeface="Gorditas"/>
                <a:sym typeface="Gorditas"/>
              </a:rPr>
              <a:t>Icons</a:t>
            </a:r>
            <a:endParaRPr>
              <a:solidFill>
                <a:schemeClr val="dk2"/>
              </a:solidFill>
              <a:latin typeface="Gorditas"/>
              <a:ea typeface="Gorditas"/>
              <a:cs typeface="Gorditas"/>
              <a:sym typeface="Gorditas"/>
            </a:endParaRPr>
          </a:p>
          <a:p>
            <a:pPr indent="0" lvl="0" marL="0" rtl="0" algn="l">
              <a:spcBef>
                <a:spcPts val="0"/>
              </a:spcBef>
              <a:spcAft>
                <a:spcPts val="0"/>
              </a:spcAft>
              <a:buNone/>
            </a:pPr>
            <a:r>
              <a:t/>
            </a:r>
            <a:endParaRPr>
              <a:solidFill>
                <a:schemeClr val="dk2"/>
              </a:solidFill>
              <a:latin typeface="Amaranth"/>
              <a:ea typeface="Amaranth"/>
              <a:cs typeface="Amaranth"/>
              <a:sym typeface="Amaranth"/>
            </a:endParaRPr>
          </a:p>
          <a:p>
            <a:pPr indent="0" lvl="0" marL="0" rtl="0" algn="l">
              <a:spcBef>
                <a:spcPts val="0"/>
              </a:spcBef>
              <a:spcAft>
                <a:spcPts val="0"/>
              </a:spcAft>
              <a:buNone/>
            </a:pPr>
            <a:r>
              <a:rPr lang="en">
                <a:solidFill>
                  <a:schemeClr val="dk2"/>
                </a:solidFill>
                <a:latin typeface="Amaranth"/>
                <a:ea typeface="Amaranth"/>
                <a:cs typeface="Amaranth"/>
                <a:sym typeface="Amaranth"/>
              </a:rPr>
              <a:t>These icons are fun, easily understood and help convey the over all “brand” of the cafe.</a:t>
            </a:r>
            <a:endParaRPr>
              <a:solidFill>
                <a:schemeClr val="dk2"/>
              </a:solidFill>
              <a:latin typeface="Amaranth"/>
              <a:ea typeface="Amaranth"/>
              <a:cs typeface="Amaranth"/>
              <a:sym typeface="Amaranth"/>
            </a:endParaRPr>
          </a:p>
        </p:txBody>
      </p:sp>
      <p:pic>
        <p:nvPicPr>
          <p:cNvPr id="114" name="Google Shape;114;p19"/>
          <p:cNvPicPr preferRelativeResize="0"/>
          <p:nvPr/>
        </p:nvPicPr>
        <p:blipFill>
          <a:blip r:embed="rId4">
            <a:alphaModFix/>
          </a:blip>
          <a:stretch>
            <a:fillRect/>
          </a:stretch>
        </p:blipFill>
        <p:spPr>
          <a:xfrm>
            <a:off x="6351550" y="86675"/>
            <a:ext cx="2120900" cy="2485074"/>
          </a:xfrm>
          <a:prstGeom prst="rect">
            <a:avLst/>
          </a:prstGeom>
          <a:noFill/>
          <a:ln>
            <a:noFill/>
          </a:ln>
        </p:spPr>
      </p:pic>
      <p:sp>
        <p:nvSpPr>
          <p:cNvPr id="115" name="Google Shape;115;p19"/>
          <p:cNvSpPr txBox="1"/>
          <p:nvPr/>
        </p:nvSpPr>
        <p:spPr>
          <a:xfrm>
            <a:off x="4419400" y="86675"/>
            <a:ext cx="1836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Gorditas"/>
                <a:ea typeface="Gorditas"/>
                <a:cs typeface="Gorditas"/>
                <a:sym typeface="Gorditas"/>
              </a:rPr>
              <a:t>C</a:t>
            </a:r>
            <a:r>
              <a:rPr lang="en">
                <a:solidFill>
                  <a:schemeClr val="dk2"/>
                </a:solidFill>
                <a:latin typeface="Gorditas"/>
                <a:ea typeface="Gorditas"/>
                <a:cs typeface="Gorditas"/>
                <a:sym typeface="Gorditas"/>
              </a:rPr>
              <a:t>olors</a:t>
            </a:r>
            <a:endParaRPr>
              <a:solidFill>
                <a:schemeClr val="dk2"/>
              </a:solidFill>
              <a:latin typeface="Gorditas"/>
              <a:ea typeface="Gorditas"/>
              <a:cs typeface="Gorditas"/>
              <a:sym typeface="Gorditas"/>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rPr lang="en">
                <a:solidFill>
                  <a:schemeClr val="dk2"/>
                </a:solidFill>
                <a:latin typeface="Amaranth"/>
                <a:ea typeface="Amaranth"/>
                <a:cs typeface="Amaranth"/>
                <a:sym typeface="Amaranth"/>
              </a:rPr>
              <a:t>These are the color “families” that were chosen for the overall design.   Some are calming while others are </a:t>
            </a:r>
            <a:r>
              <a:rPr lang="en">
                <a:solidFill>
                  <a:schemeClr val="dk2"/>
                </a:solidFill>
                <a:latin typeface="Amaranth"/>
                <a:ea typeface="Amaranth"/>
                <a:cs typeface="Amaranth"/>
                <a:sym typeface="Amaranth"/>
              </a:rPr>
              <a:t>intended</a:t>
            </a:r>
            <a:r>
              <a:rPr lang="en">
                <a:solidFill>
                  <a:schemeClr val="dk2"/>
                </a:solidFill>
                <a:latin typeface="Amaranth"/>
                <a:ea typeface="Amaranth"/>
                <a:cs typeface="Amaranth"/>
                <a:sym typeface="Amaranth"/>
              </a:rPr>
              <a:t> to grab your attention.</a:t>
            </a:r>
            <a:endParaRPr>
              <a:solidFill>
                <a:schemeClr val="dk2"/>
              </a:solidFill>
              <a:latin typeface="Amaranth"/>
              <a:ea typeface="Amaranth"/>
              <a:cs typeface="Amaranth"/>
              <a:sym typeface="Amaranth"/>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4FD"/>
        </a:solidFill>
      </p:bgPr>
    </p:bg>
    <p:spTree>
      <p:nvGrpSpPr>
        <p:cNvPr id="119" name="Shape 119"/>
        <p:cNvGrpSpPr/>
        <p:nvPr/>
      </p:nvGrpSpPr>
      <p:grpSpPr>
        <a:xfrm>
          <a:off x="0" y="0"/>
          <a:ext cx="0" cy="0"/>
          <a:chOff x="0" y="0"/>
          <a:chExt cx="0" cy="0"/>
        </a:xfrm>
      </p:grpSpPr>
      <p:sp>
        <p:nvSpPr>
          <p:cNvPr id="120" name="Google Shape;120;p20"/>
          <p:cNvSpPr txBox="1"/>
          <p:nvPr>
            <p:ph type="title"/>
          </p:nvPr>
        </p:nvSpPr>
        <p:spPr>
          <a:xfrm rot="-990575">
            <a:off x="45708" y="2762211"/>
            <a:ext cx="4097115" cy="91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a:p>
            <a:pPr indent="0" lvl="0" marL="0" rtl="0" algn="ctr">
              <a:spcBef>
                <a:spcPts val="0"/>
              </a:spcBef>
              <a:spcAft>
                <a:spcPts val="0"/>
              </a:spcAft>
              <a:buNone/>
            </a:pPr>
            <a:r>
              <a:rPr lang="en">
                <a:latin typeface="Gorditas"/>
                <a:ea typeface="Gorditas"/>
                <a:cs typeface="Gorditas"/>
                <a:sym typeface="Gorditas"/>
              </a:rPr>
              <a:t>Component Library</a:t>
            </a:r>
            <a:endParaRPr>
              <a:latin typeface="Gorditas"/>
              <a:ea typeface="Gorditas"/>
              <a:cs typeface="Gorditas"/>
              <a:sym typeface="Gorditas"/>
            </a:endParaRPr>
          </a:p>
        </p:txBody>
      </p:sp>
      <p:sp>
        <p:nvSpPr>
          <p:cNvPr id="121" name="Google Shape;12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pic>
        <p:nvPicPr>
          <p:cNvPr id="122" name="Google Shape;122;p20"/>
          <p:cNvPicPr preferRelativeResize="0"/>
          <p:nvPr/>
        </p:nvPicPr>
        <p:blipFill>
          <a:blip r:embed="rId3">
            <a:alphaModFix/>
          </a:blip>
          <a:stretch>
            <a:fillRect/>
          </a:stretch>
        </p:blipFill>
        <p:spPr>
          <a:xfrm>
            <a:off x="4849299" y="1958125"/>
            <a:ext cx="3804052" cy="2705101"/>
          </a:xfrm>
          <a:prstGeom prst="rect">
            <a:avLst/>
          </a:prstGeom>
          <a:noFill/>
          <a:ln cap="flat" cmpd="sng" w="9525">
            <a:solidFill>
              <a:srgbClr val="000000"/>
            </a:solidFill>
            <a:prstDash val="solid"/>
            <a:round/>
            <a:headEnd len="sm" w="sm" type="none"/>
            <a:tailEnd len="sm" w="sm" type="none"/>
          </a:ln>
        </p:spPr>
      </p:pic>
      <p:sp>
        <p:nvSpPr>
          <p:cNvPr id="123" name="Google Shape;123;p20"/>
          <p:cNvSpPr txBox="1"/>
          <p:nvPr/>
        </p:nvSpPr>
        <p:spPr>
          <a:xfrm>
            <a:off x="4962875" y="3142350"/>
            <a:ext cx="35769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124" name="Google Shape;124;p20"/>
          <p:cNvSpPr txBox="1"/>
          <p:nvPr/>
        </p:nvSpPr>
        <p:spPr>
          <a:xfrm>
            <a:off x="5116275" y="541850"/>
            <a:ext cx="30711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Amaranth"/>
                <a:ea typeface="Amaranth"/>
                <a:cs typeface="Amaranth"/>
                <a:sym typeface="Amaranth"/>
              </a:rPr>
              <a:t>Some of the components will be used for the menu and adoption pages. </a:t>
            </a:r>
            <a:endParaRPr>
              <a:solidFill>
                <a:schemeClr val="dk2"/>
              </a:solidFill>
              <a:latin typeface="Amaranth"/>
              <a:ea typeface="Amaranth"/>
              <a:cs typeface="Amaranth"/>
              <a:sym typeface="Amaranth"/>
            </a:endParaRPr>
          </a:p>
        </p:txBody>
      </p:sp>
      <p:cxnSp>
        <p:nvCxnSpPr>
          <p:cNvPr id="125" name="Google Shape;125;p20"/>
          <p:cNvCxnSpPr/>
          <p:nvPr/>
        </p:nvCxnSpPr>
        <p:spPr>
          <a:xfrm>
            <a:off x="4321825" y="3183425"/>
            <a:ext cx="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21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4FD"/>
        </a:solidFill>
      </p:bgPr>
    </p:bg>
    <p:spTree>
      <p:nvGrpSpPr>
        <p:cNvPr id="129" name="Shape 129"/>
        <p:cNvGrpSpPr/>
        <p:nvPr/>
      </p:nvGrpSpPr>
      <p:grpSpPr>
        <a:xfrm>
          <a:off x="0" y="0"/>
          <a:ext cx="0" cy="0"/>
          <a:chOff x="0" y="0"/>
          <a:chExt cx="0" cy="0"/>
        </a:xfrm>
      </p:grpSpPr>
      <p:sp>
        <p:nvSpPr>
          <p:cNvPr id="130" name="Google Shape;13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
        <p:nvSpPr>
          <p:cNvPr id="131" name="Google Shape;131;p21"/>
          <p:cNvSpPr txBox="1"/>
          <p:nvPr/>
        </p:nvSpPr>
        <p:spPr>
          <a:xfrm>
            <a:off x="4962875" y="3142350"/>
            <a:ext cx="35769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cxnSp>
        <p:nvCxnSpPr>
          <p:cNvPr id="132" name="Google Shape;132;p21"/>
          <p:cNvCxnSpPr/>
          <p:nvPr/>
        </p:nvCxnSpPr>
        <p:spPr>
          <a:xfrm>
            <a:off x="4321825" y="3183425"/>
            <a:ext cx="0" cy="0"/>
          </a:xfrm>
          <a:prstGeom prst="straightConnector1">
            <a:avLst/>
          </a:prstGeom>
          <a:noFill/>
          <a:ln cap="flat" cmpd="sng" w="9525">
            <a:solidFill>
              <a:schemeClr val="dk2"/>
            </a:solidFill>
            <a:prstDash val="solid"/>
            <a:round/>
            <a:headEnd len="med" w="med" type="none"/>
            <a:tailEnd len="med" w="med" type="none"/>
          </a:ln>
        </p:spPr>
      </p:cxnSp>
      <p:sp>
        <p:nvSpPr>
          <p:cNvPr id="133" name="Google Shape;133;p21"/>
          <p:cNvSpPr txBox="1"/>
          <p:nvPr>
            <p:ph type="title"/>
          </p:nvPr>
        </p:nvSpPr>
        <p:spPr>
          <a:xfrm rot="-989955">
            <a:off x="158826" y="3146094"/>
            <a:ext cx="3704540" cy="590705"/>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Gorditas"/>
                <a:ea typeface="Gorditas"/>
                <a:cs typeface="Gorditas"/>
                <a:sym typeface="Gorditas"/>
              </a:rPr>
              <a:t>Process</a:t>
            </a:r>
            <a:endParaRPr>
              <a:latin typeface="Gorditas"/>
              <a:ea typeface="Gorditas"/>
              <a:cs typeface="Gorditas"/>
              <a:sym typeface="Gorditas"/>
            </a:endParaRPr>
          </a:p>
        </p:txBody>
      </p:sp>
      <p:sp>
        <p:nvSpPr>
          <p:cNvPr id="134" name="Google Shape;134;p21"/>
          <p:cNvSpPr txBox="1"/>
          <p:nvPr>
            <p:ph idx="1" type="body"/>
          </p:nvPr>
        </p:nvSpPr>
        <p:spPr>
          <a:xfrm>
            <a:off x="4488250" y="932600"/>
            <a:ext cx="4810200" cy="4764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Gorditas"/>
              <a:buChar char="➢"/>
            </a:pPr>
            <a:r>
              <a:rPr lang="en" sz="1200">
                <a:latin typeface="Gorditas"/>
                <a:ea typeface="Gorditas"/>
                <a:cs typeface="Gorditas"/>
                <a:sym typeface="Gorditas"/>
              </a:rPr>
              <a:t>Market Research &amp; Competitive Analysis</a:t>
            </a:r>
            <a:endParaRPr>
              <a:latin typeface="Gorditas"/>
              <a:ea typeface="Gorditas"/>
              <a:cs typeface="Gorditas"/>
              <a:sym typeface="Gorditas"/>
            </a:endParaRPr>
          </a:p>
        </p:txBody>
      </p:sp>
      <p:sp>
        <p:nvSpPr>
          <p:cNvPr id="135" name="Google Shape;135;p21"/>
          <p:cNvSpPr txBox="1"/>
          <p:nvPr/>
        </p:nvSpPr>
        <p:spPr>
          <a:xfrm>
            <a:off x="4488250" y="1409000"/>
            <a:ext cx="3771900" cy="475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2"/>
              </a:buClr>
              <a:buSzPts val="1300"/>
              <a:buFont typeface="Gorditas"/>
              <a:buChar char="➢"/>
            </a:pPr>
            <a:r>
              <a:rPr lang="en" sz="1300">
                <a:solidFill>
                  <a:schemeClr val="dk2"/>
                </a:solidFill>
                <a:latin typeface="Gorditas"/>
                <a:ea typeface="Gorditas"/>
                <a:cs typeface="Gorditas"/>
                <a:sym typeface="Gorditas"/>
              </a:rPr>
              <a:t>User Research </a:t>
            </a:r>
            <a:endParaRPr sz="1300">
              <a:solidFill>
                <a:schemeClr val="dk2"/>
              </a:solidFill>
              <a:latin typeface="Roboto"/>
              <a:ea typeface="Roboto"/>
              <a:cs typeface="Roboto"/>
              <a:sym typeface="Roboto"/>
            </a:endParaRPr>
          </a:p>
        </p:txBody>
      </p:sp>
      <p:sp>
        <p:nvSpPr>
          <p:cNvPr id="136" name="Google Shape;136;p21"/>
          <p:cNvSpPr txBox="1"/>
          <p:nvPr/>
        </p:nvSpPr>
        <p:spPr>
          <a:xfrm>
            <a:off x="4488250" y="1884500"/>
            <a:ext cx="5486400" cy="475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2"/>
              </a:buClr>
              <a:buSzPts val="1300"/>
              <a:buFont typeface="Gorditas"/>
              <a:buChar char="➢"/>
            </a:pPr>
            <a:r>
              <a:rPr lang="en" sz="1300">
                <a:solidFill>
                  <a:schemeClr val="dk2"/>
                </a:solidFill>
                <a:latin typeface="Gorditas"/>
                <a:ea typeface="Gorditas"/>
                <a:cs typeface="Gorditas"/>
                <a:sym typeface="Gorditas"/>
              </a:rPr>
              <a:t>Ideation</a:t>
            </a:r>
            <a:endParaRPr sz="1300">
              <a:solidFill>
                <a:schemeClr val="dk2"/>
              </a:solidFill>
              <a:latin typeface="Roboto"/>
              <a:ea typeface="Roboto"/>
              <a:cs typeface="Roboto"/>
              <a:sym typeface="Roboto"/>
            </a:endParaRPr>
          </a:p>
        </p:txBody>
      </p:sp>
      <p:sp>
        <p:nvSpPr>
          <p:cNvPr id="137" name="Google Shape;137;p21"/>
          <p:cNvSpPr txBox="1"/>
          <p:nvPr/>
        </p:nvSpPr>
        <p:spPr>
          <a:xfrm>
            <a:off x="4482250" y="2333988"/>
            <a:ext cx="3783900" cy="475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2"/>
              </a:buClr>
              <a:buSzPts val="1300"/>
              <a:buFont typeface="Gorditas"/>
              <a:buChar char="➢"/>
            </a:pPr>
            <a:r>
              <a:rPr lang="en" sz="1300">
                <a:solidFill>
                  <a:schemeClr val="dk2"/>
                </a:solidFill>
                <a:latin typeface="Gorditas"/>
                <a:ea typeface="Gorditas"/>
                <a:cs typeface="Gorditas"/>
                <a:sym typeface="Gorditas"/>
              </a:rPr>
              <a:t>High-Fidelity Designs</a:t>
            </a:r>
            <a:endParaRPr sz="1300">
              <a:solidFill>
                <a:schemeClr val="dk2"/>
              </a:solidFill>
              <a:latin typeface="Roboto"/>
              <a:ea typeface="Roboto"/>
              <a:cs typeface="Roboto"/>
              <a:sym typeface="Roboto"/>
            </a:endParaRPr>
          </a:p>
        </p:txBody>
      </p:sp>
      <p:sp>
        <p:nvSpPr>
          <p:cNvPr id="138" name="Google Shape;138;p21"/>
          <p:cNvSpPr txBox="1"/>
          <p:nvPr/>
        </p:nvSpPr>
        <p:spPr>
          <a:xfrm>
            <a:off x="4488250" y="2798363"/>
            <a:ext cx="4081500" cy="475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2"/>
              </a:buClr>
              <a:buSzPts val="1300"/>
              <a:buFont typeface="Gorditas"/>
              <a:buChar char="➢"/>
            </a:pPr>
            <a:r>
              <a:rPr lang="en" sz="1300">
                <a:solidFill>
                  <a:schemeClr val="dk2"/>
                </a:solidFill>
                <a:latin typeface="Gorditas"/>
                <a:ea typeface="Gorditas"/>
                <a:cs typeface="Gorditas"/>
                <a:sym typeface="Gorditas"/>
              </a:rPr>
              <a:t>Usability Testing</a:t>
            </a:r>
            <a:endParaRPr sz="13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1800"/>
                                        <p:tgtEl>
                                          <p:spTgt spid="134"/>
                                        </p:tgtEl>
                                        <p:attrNameLst>
                                          <p:attrName>ppt_x</p:attrName>
                                        </p:attrNameLst>
                                      </p:cBhvr>
                                      <p:tavLst>
                                        <p:tav fmla="" tm="0">
                                          <p:val>
                                            <p:strVal val="#ppt_x+1"/>
                                          </p:val>
                                        </p:tav>
                                        <p:tav fmla="" tm="100000">
                                          <p:val>
                                            <p:strVal val="#ppt_x"/>
                                          </p:val>
                                        </p:tav>
                                      </p:tavLst>
                                    </p:anim>
                                  </p:childTnLst>
                                </p:cTn>
                              </p:par>
                            </p:childTnLst>
                          </p:cTn>
                        </p:par>
                        <p:par>
                          <p:cTn fill="hold">
                            <p:stCondLst>
                              <p:cond delay="1800"/>
                            </p:stCondLst>
                            <p:childTnLst>
                              <p:par>
                                <p:cTn fill="hold" nodeType="afterEffect" presetClass="entr" presetID="2" presetSubtype="2">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1800"/>
                                        <p:tgtEl>
                                          <p:spTgt spid="135"/>
                                        </p:tgtEl>
                                        <p:attrNameLst>
                                          <p:attrName>ppt_x</p:attrName>
                                        </p:attrNameLst>
                                      </p:cBhvr>
                                      <p:tavLst>
                                        <p:tav fmla="" tm="0">
                                          <p:val>
                                            <p:strVal val="#ppt_x+1"/>
                                          </p:val>
                                        </p:tav>
                                        <p:tav fmla="" tm="100000">
                                          <p:val>
                                            <p:strVal val="#ppt_x"/>
                                          </p:val>
                                        </p:tav>
                                      </p:tavLst>
                                    </p:anim>
                                  </p:childTnLst>
                                </p:cTn>
                              </p:par>
                            </p:childTnLst>
                          </p:cTn>
                        </p:par>
                        <p:par>
                          <p:cTn fill="hold">
                            <p:stCondLst>
                              <p:cond delay="3600"/>
                            </p:stCondLst>
                            <p:childTnLst>
                              <p:par>
                                <p:cTn fill="hold" nodeType="afterEffect" presetClass="entr" presetID="2" presetSubtype="2">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1800"/>
                                        <p:tgtEl>
                                          <p:spTgt spid="136"/>
                                        </p:tgtEl>
                                        <p:attrNameLst>
                                          <p:attrName>ppt_x</p:attrName>
                                        </p:attrNameLst>
                                      </p:cBhvr>
                                      <p:tavLst>
                                        <p:tav fmla="" tm="0">
                                          <p:val>
                                            <p:strVal val="#ppt_x+1"/>
                                          </p:val>
                                        </p:tav>
                                        <p:tav fmla="" tm="100000">
                                          <p:val>
                                            <p:strVal val="#ppt_x"/>
                                          </p:val>
                                        </p:tav>
                                      </p:tavLst>
                                    </p:anim>
                                  </p:childTnLst>
                                </p:cTn>
                              </p:par>
                            </p:childTnLst>
                          </p:cTn>
                        </p:par>
                        <p:par>
                          <p:cTn fill="hold">
                            <p:stCondLst>
                              <p:cond delay="5400"/>
                            </p:stCondLst>
                            <p:childTnLst>
                              <p:par>
                                <p:cTn fill="hold" nodeType="afterEffect" presetClass="entr" presetID="2" presetSubtype="2">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1800"/>
                                        <p:tgtEl>
                                          <p:spTgt spid="137"/>
                                        </p:tgtEl>
                                        <p:attrNameLst>
                                          <p:attrName>ppt_x</p:attrName>
                                        </p:attrNameLst>
                                      </p:cBhvr>
                                      <p:tavLst>
                                        <p:tav fmla="" tm="0">
                                          <p:val>
                                            <p:strVal val="#ppt_x+1"/>
                                          </p:val>
                                        </p:tav>
                                        <p:tav fmla="" tm="100000">
                                          <p:val>
                                            <p:strVal val="#ppt_x"/>
                                          </p:val>
                                        </p:tav>
                                      </p:tavLst>
                                    </p:anim>
                                  </p:childTnLst>
                                </p:cTn>
                              </p:par>
                            </p:childTnLst>
                          </p:cTn>
                        </p:par>
                        <p:par>
                          <p:cTn fill="hold">
                            <p:stCondLst>
                              <p:cond delay="7200"/>
                            </p:stCondLst>
                            <p:childTnLst>
                              <p:par>
                                <p:cTn fill="hold" nodeType="afterEffect" presetClass="entr" presetID="2" presetSubtype="2">
                                  <p:stCondLst>
                                    <p:cond delay="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1800"/>
                                        <p:tgtEl>
                                          <p:spTgt spid="13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